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56" r:id="rId5"/>
    <p:sldId id="284" r:id="rId6"/>
    <p:sldId id="260" r:id="rId7"/>
    <p:sldId id="259" r:id="rId8"/>
    <p:sldId id="303" r:id="rId9"/>
    <p:sldId id="282" r:id="rId10"/>
    <p:sldId id="258" r:id="rId11"/>
    <p:sldId id="268" r:id="rId12"/>
    <p:sldId id="262" r:id="rId13"/>
    <p:sldId id="278" r:id="rId14"/>
    <p:sldId id="273" r:id="rId15"/>
    <p:sldId id="300" r:id="rId16"/>
    <p:sldId id="289" r:id="rId17"/>
    <p:sldId id="274" r:id="rId18"/>
    <p:sldId id="294" r:id="rId19"/>
    <p:sldId id="257" r:id="rId20"/>
    <p:sldId id="293" r:id="rId21"/>
    <p:sldId id="272" r:id="rId22"/>
    <p:sldId id="283" r:id="rId23"/>
    <p:sldId id="295" r:id="rId24"/>
    <p:sldId id="298" r:id="rId25"/>
    <p:sldId id="304" r:id="rId26"/>
    <p:sldId id="280" r:id="rId27"/>
    <p:sldId id="305" r:id="rId28"/>
    <p:sldId id="306" r:id="rId29"/>
    <p:sldId id="307" r:id="rId30"/>
    <p:sldId id="285" r:id="rId31"/>
    <p:sldId id="297" r:id="rId32"/>
    <p:sldId id="302" r:id="rId33"/>
    <p:sldId id="308" r:id="rId34"/>
    <p:sldId id="301" r:id="rId35"/>
    <p:sldId id="309" r:id="rId36"/>
    <p:sldId id="310" r:id="rId37"/>
    <p:sldId id="267" r:id="rId3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12"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7"/>
    <a:srgbClr val="DA0007"/>
    <a:srgbClr val="B4B4B7"/>
    <a:srgbClr val="FFC1C1"/>
    <a:srgbClr val="4ECB5C"/>
    <a:srgbClr val="E3E3E3"/>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789"/>
  </p:normalViewPr>
  <p:slideViewPr>
    <p:cSldViewPr snapToGrid="0">
      <p:cViewPr varScale="1">
        <p:scale>
          <a:sx n="68" d="100"/>
          <a:sy n="68" d="100"/>
        </p:scale>
        <p:origin x="918" y="66"/>
      </p:cViewPr>
      <p:guideLst>
        <p:guide pos="4112"/>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47FA2-B39C-B544-938A-BDD647228016}" type="datetimeFigureOut">
              <a:rPr lang="es-AR" smtClean="0"/>
              <a:t>4/12/2024</a:t>
            </a:fld>
            <a:endParaRPr lang="es-AR"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B8CAD-5393-404B-9C6D-6E2EC94967DB}" type="slidenum">
              <a:rPr lang="es-AR" smtClean="0"/>
              <a:t>‹Nº›</a:t>
            </a:fld>
            <a:endParaRPr lang="es-AR" dirty="0"/>
          </a:p>
        </p:txBody>
      </p:sp>
    </p:spTree>
    <p:extLst>
      <p:ext uri="{BB962C8B-B14F-4D97-AF65-F5344CB8AC3E}">
        <p14:creationId xmlns:p14="http://schemas.microsoft.com/office/powerpoint/2010/main" val="20074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10</a:t>
            </a:fld>
            <a:endParaRPr lang="es-AR" dirty="0"/>
          </a:p>
        </p:txBody>
      </p:sp>
    </p:spTree>
    <p:extLst>
      <p:ext uri="{BB962C8B-B14F-4D97-AF65-F5344CB8AC3E}">
        <p14:creationId xmlns:p14="http://schemas.microsoft.com/office/powerpoint/2010/main" val="228785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12</a:t>
            </a:fld>
            <a:endParaRPr lang="es-AR" dirty="0"/>
          </a:p>
        </p:txBody>
      </p:sp>
    </p:spTree>
    <p:extLst>
      <p:ext uri="{BB962C8B-B14F-4D97-AF65-F5344CB8AC3E}">
        <p14:creationId xmlns:p14="http://schemas.microsoft.com/office/powerpoint/2010/main" val="3848218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D70007"/>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C46E3C-2498-5E10-B934-BE57DB901913}"/>
              </a:ext>
            </a:extLst>
          </p:cNvPr>
          <p:cNvPicPr>
            <a:picLocks noChangeAspect="1"/>
          </p:cNvPicPr>
          <p:nvPr userDrawn="1"/>
        </p:nvPicPr>
        <p:blipFill>
          <a:blip r:embed="rId2"/>
          <a:stretch>
            <a:fillRect/>
          </a:stretch>
        </p:blipFill>
        <p:spPr>
          <a:xfrm>
            <a:off x="-32490" y="-21267"/>
            <a:ext cx="12252844" cy="6901492"/>
          </a:xfrm>
          <a:prstGeom prst="rect">
            <a:avLst/>
          </a:prstGeom>
        </p:spPr>
      </p:pic>
      <p:pic>
        <p:nvPicPr>
          <p:cNvPr id="5" name="Imagen 4">
            <a:extLst>
              <a:ext uri="{FF2B5EF4-FFF2-40B4-BE49-F238E27FC236}">
                <a16:creationId xmlns:a16="http://schemas.microsoft.com/office/drawing/2014/main" id="{60CA289A-AE8B-12CA-DB44-C41B8B3810BF}"/>
              </a:ext>
            </a:extLst>
          </p:cNvPr>
          <p:cNvPicPr>
            <a:picLocks noChangeAspect="1"/>
          </p:cNvPicPr>
          <p:nvPr userDrawn="1"/>
        </p:nvPicPr>
        <p:blipFill rotWithShape="1">
          <a:blip r:embed="rId3"/>
          <a:srcRect l="11551" t="36941" r="12346" b="34079"/>
          <a:stretch/>
        </p:blipFill>
        <p:spPr>
          <a:xfrm>
            <a:off x="485829" y="545114"/>
            <a:ext cx="2543908" cy="430180"/>
          </a:xfrm>
          <a:prstGeom prst="rect">
            <a:avLst/>
          </a:prstGeom>
        </p:spPr>
      </p:pic>
    </p:spTree>
    <p:extLst>
      <p:ext uri="{BB962C8B-B14F-4D97-AF65-F5344CB8AC3E}">
        <p14:creationId xmlns:p14="http://schemas.microsoft.com/office/powerpoint/2010/main" val="145121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orient="horz" pos="3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rgbClr val="D70007"/>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21A5F9-9334-0CD8-4CCA-BFEA730DC44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281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F08202-5468-6F79-5C4F-4FE117F32EC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9558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Ref idx="1001">
        <a:schemeClr val="bg1"/>
      </p:bgRef>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51789FA8-A79E-0300-027B-F1E0ACD44331}"/>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5" name="Imagen 4">
            <a:extLst>
              <a:ext uri="{FF2B5EF4-FFF2-40B4-BE49-F238E27FC236}">
                <a16:creationId xmlns:a16="http://schemas.microsoft.com/office/drawing/2014/main" id="{6CCC192B-DF65-78E5-F2EF-8F24B5B3C584}"/>
              </a:ext>
            </a:extLst>
          </p:cNvPr>
          <p:cNvPicPr>
            <a:picLocks noChangeAspect="1"/>
          </p:cNvPicPr>
          <p:nvPr userDrawn="1"/>
        </p:nvPicPr>
        <p:blipFill rotWithShape="1">
          <a:blip r:embed="rId2"/>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115908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userDrawn="1">
          <p15:clr>
            <a:srgbClr val="FBAE40"/>
          </p15:clr>
        </p15:guide>
        <p15:guide id="2" pos="2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apositiva de título">
    <p:bg>
      <p:bgPr>
        <a:solidFill>
          <a:srgbClr val="D70007"/>
        </a:solidFill>
        <a:effectLst/>
      </p:bgPr>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D7524664-DE48-6AB2-391A-08B13A4E22B5}"/>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6" name="Imagen 5">
            <a:extLst>
              <a:ext uri="{FF2B5EF4-FFF2-40B4-BE49-F238E27FC236}">
                <a16:creationId xmlns:a16="http://schemas.microsoft.com/office/drawing/2014/main" id="{2BE516FF-856B-15BB-4EA6-7773511BF46C}"/>
              </a:ext>
            </a:extLst>
          </p:cNvPr>
          <p:cNvPicPr>
            <a:picLocks noChangeAspect="1"/>
          </p:cNvPicPr>
          <p:nvPr userDrawn="1"/>
        </p:nvPicPr>
        <p:blipFill rotWithShape="1">
          <a:blip r:embed="rId2"/>
          <a:srcRect l="10154" t="36726" r="12640" b="33145"/>
          <a:stretch/>
        </p:blipFill>
        <p:spPr>
          <a:xfrm>
            <a:off x="10785475" y="238375"/>
            <a:ext cx="987424" cy="171116"/>
          </a:xfrm>
          <a:prstGeom prst="rect">
            <a:avLst/>
          </a:prstGeom>
        </p:spPr>
      </p:pic>
    </p:spTree>
    <p:extLst>
      <p:ext uri="{BB962C8B-B14F-4D97-AF65-F5344CB8AC3E}">
        <p14:creationId xmlns:p14="http://schemas.microsoft.com/office/powerpoint/2010/main" val="424828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apositiva de título">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ABD2FB9-8899-AF2E-F3EC-70320DEBD758}"/>
              </a:ext>
            </a:extLst>
          </p:cNvPr>
          <p:cNvPicPr>
            <a:picLocks noChangeAspect="1"/>
          </p:cNvPicPr>
          <p:nvPr userDrawn="1"/>
        </p:nvPicPr>
        <p:blipFill rotWithShape="1">
          <a:blip r:embed="rId2"/>
          <a:srcRect l="11622" t="31253"/>
          <a:stretch/>
        </p:blipFill>
        <p:spPr>
          <a:xfrm>
            <a:off x="-13648" y="-13648"/>
            <a:ext cx="12186975" cy="6858000"/>
          </a:xfrm>
          <a:prstGeom prst="rect">
            <a:avLst/>
          </a:prstGeom>
        </p:spPr>
      </p:pic>
      <p:sp>
        <p:nvSpPr>
          <p:cNvPr id="5" name="Marcador de número de diapositiva 5">
            <a:extLst>
              <a:ext uri="{FF2B5EF4-FFF2-40B4-BE49-F238E27FC236}">
                <a16:creationId xmlns:a16="http://schemas.microsoft.com/office/drawing/2014/main" id="{7513250D-AF5E-C9EF-F795-C284CC2A1972}"/>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2" name="Imagen 1">
            <a:extLst>
              <a:ext uri="{FF2B5EF4-FFF2-40B4-BE49-F238E27FC236}">
                <a16:creationId xmlns:a16="http://schemas.microsoft.com/office/drawing/2014/main" id="{9B4942F5-1D8C-0A94-4B1E-2261DDF27AD9}"/>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51638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apositiva de título">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BD4932A-F573-9811-BF88-A2FDAF23BB57}"/>
              </a:ext>
            </a:extLst>
          </p:cNvPr>
          <p:cNvPicPr>
            <a:picLocks noChangeAspect="1"/>
          </p:cNvPicPr>
          <p:nvPr userDrawn="1"/>
        </p:nvPicPr>
        <p:blipFill rotWithShape="1">
          <a:blip r:embed="rId2"/>
          <a:srcRect l="14058" t="26709" r="2568" b="1146"/>
          <a:stretch/>
        </p:blipFill>
        <p:spPr>
          <a:xfrm>
            <a:off x="-23859" y="-81272"/>
            <a:ext cx="12306218" cy="6987293"/>
          </a:xfrm>
          <a:prstGeom prst="rect">
            <a:avLst/>
          </a:prstGeom>
        </p:spPr>
      </p:pic>
      <p:sp>
        <p:nvSpPr>
          <p:cNvPr id="10" name="Marcador de número de diapositiva 5">
            <a:extLst>
              <a:ext uri="{FF2B5EF4-FFF2-40B4-BE49-F238E27FC236}">
                <a16:creationId xmlns:a16="http://schemas.microsoft.com/office/drawing/2014/main" id="{2B6B75FB-EFA4-6D58-28E5-36C79A40538F}"/>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3" name="Imagen 2">
            <a:extLst>
              <a:ext uri="{FF2B5EF4-FFF2-40B4-BE49-F238E27FC236}">
                <a16:creationId xmlns:a16="http://schemas.microsoft.com/office/drawing/2014/main" id="{B9D580CC-9EA3-7806-C09C-0D98817857CC}"/>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344391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AR" dirty="0"/>
          </a:p>
        </p:txBody>
      </p:sp>
      <p:sp>
        <p:nvSpPr>
          <p:cNvPr id="3" name="Footer Placeholder 2"/>
          <p:cNvSpPr>
            <a:spLocks noGrp="1"/>
          </p:cNvSpPr>
          <p:nvPr>
            <p:ph type="ftr" sz="quarter" idx="11"/>
          </p:nvPr>
        </p:nvSpPr>
        <p:spPr/>
        <p:txBody>
          <a:bodyPr/>
          <a:lstStyle/>
          <a:p>
            <a:endParaRPr lang="es-AR" dirty="0"/>
          </a:p>
        </p:txBody>
      </p:sp>
      <p:sp>
        <p:nvSpPr>
          <p:cNvPr id="4" name="Slide Number Placeholder 3"/>
          <p:cNvSpPr>
            <a:spLocks noGrp="1"/>
          </p:cNvSpPr>
          <p:nvPr>
            <p:ph type="sldNum" sz="quarter" idx="12"/>
          </p:nvPr>
        </p:nvSpPr>
        <p:spPr/>
        <p:txBody>
          <a:bodyPr/>
          <a:lstStyle/>
          <a:p>
            <a:fld id="{7AA705C7-EE80-430C-BD13-32B2D5EB40D3}" type="slidenum">
              <a:rPr lang="es-AR" smtClean="0"/>
              <a:t>‹Nº›</a:t>
            </a:fld>
            <a:endParaRPr lang="es-AR" dirty="0"/>
          </a:p>
        </p:txBody>
      </p:sp>
    </p:spTree>
    <p:extLst>
      <p:ext uri="{BB962C8B-B14F-4D97-AF65-F5344CB8AC3E}">
        <p14:creationId xmlns:p14="http://schemas.microsoft.com/office/powerpoint/2010/main" val="563071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668337-FCB1-1745-BC88-DC36A6941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FBA6D6E-A838-49CF-31EE-E0A49ECF3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AFEADC5-B106-A6ED-E7E4-EC13339AE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DEA45-C44C-F444-AE09-5AA8E7E8AAB3}" type="datetimeFigureOut">
              <a:rPr lang="es-AR" smtClean="0"/>
              <a:t>4/12/2024</a:t>
            </a:fld>
            <a:endParaRPr lang="es-AR" dirty="0"/>
          </a:p>
        </p:txBody>
      </p:sp>
      <p:sp>
        <p:nvSpPr>
          <p:cNvPr id="5" name="Marcador de pie de página 4">
            <a:extLst>
              <a:ext uri="{FF2B5EF4-FFF2-40B4-BE49-F238E27FC236}">
                <a16:creationId xmlns:a16="http://schemas.microsoft.com/office/drawing/2014/main" id="{79D9EFD0-BDCE-4A99-2D75-28D80B4EC7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Marcador de número de diapositiva 5">
            <a:extLst>
              <a:ext uri="{FF2B5EF4-FFF2-40B4-BE49-F238E27FC236}">
                <a16:creationId xmlns:a16="http://schemas.microsoft.com/office/drawing/2014/main" id="{99B56AA6-131A-48E9-6AD2-399C4ED3FB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20431-BF66-B24D-AF34-DBA72BBDDC30}" type="slidenum">
              <a:rPr lang="es-AR" smtClean="0"/>
              <a:t>‹Nº›</a:t>
            </a:fld>
            <a:endParaRPr lang="es-AR" dirty="0"/>
          </a:p>
        </p:txBody>
      </p:sp>
    </p:spTree>
    <p:extLst>
      <p:ext uri="{BB962C8B-B14F-4D97-AF65-F5344CB8AC3E}">
        <p14:creationId xmlns:p14="http://schemas.microsoft.com/office/powerpoint/2010/main" val="4007060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11.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8.png"/><Relationship Id="rId7"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5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59.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0.jfi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68.jp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8FA546D-F544-FDE9-1B1D-9DBE7AA8C59A}"/>
              </a:ext>
            </a:extLst>
          </p:cNvPr>
          <p:cNvSpPr txBox="1"/>
          <p:nvPr/>
        </p:nvSpPr>
        <p:spPr>
          <a:xfrm>
            <a:off x="544576" y="1559659"/>
            <a:ext cx="10647680" cy="2123658"/>
          </a:xfrm>
          <a:prstGeom prst="rect">
            <a:avLst/>
          </a:prstGeom>
          <a:noFill/>
        </p:spPr>
        <p:txBody>
          <a:bodyPr wrap="square" rtlCol="0">
            <a:spAutoFit/>
          </a:bodyPr>
          <a:lstStyle/>
          <a:p>
            <a:pPr algn="ctr"/>
            <a:r>
              <a:rPr lang="es-ES" sz="6600" b="1" dirty="0">
                <a:solidFill>
                  <a:srgbClr val="E3E3E3"/>
                </a:solidFill>
                <a:latin typeface="Lato" panose="020F0502020204030203"/>
              </a:rPr>
              <a:t>Proyecto de Análisis de </a:t>
            </a:r>
            <a:r>
              <a:rPr lang="es-ES" sz="6600" b="1" dirty="0" smtClean="0">
                <a:solidFill>
                  <a:srgbClr val="E3E3E3"/>
                </a:solidFill>
                <a:latin typeface="Lato" panose="020F0502020204030203"/>
              </a:rPr>
              <a:t>datos </a:t>
            </a:r>
            <a:r>
              <a:rPr lang="es-ES" sz="6600" b="1" dirty="0">
                <a:solidFill>
                  <a:srgbClr val="E3E3E3"/>
                </a:solidFill>
                <a:latin typeface="Lato" panose="020F0502020204030203"/>
              </a:rPr>
              <a:t>Ergonómicos</a:t>
            </a:r>
            <a:endParaRPr lang="es-AR" sz="6600" b="1" dirty="0">
              <a:solidFill>
                <a:srgbClr val="E3E3E3"/>
              </a:solidFill>
              <a:latin typeface="Lato" panose="020F0502020204030203"/>
            </a:endParaRPr>
          </a:p>
        </p:txBody>
      </p:sp>
      <p:sp>
        <p:nvSpPr>
          <p:cNvPr id="7" name="CuadroTexto 6">
            <a:extLst>
              <a:ext uri="{FF2B5EF4-FFF2-40B4-BE49-F238E27FC236}">
                <a16:creationId xmlns:a16="http://schemas.microsoft.com/office/drawing/2014/main" id="{2A925595-0B37-3431-0D2A-F35BD4BA57DC}"/>
              </a:ext>
            </a:extLst>
          </p:cNvPr>
          <p:cNvSpPr txBox="1"/>
          <p:nvPr/>
        </p:nvSpPr>
        <p:spPr>
          <a:xfrm>
            <a:off x="2635006" y="4246443"/>
            <a:ext cx="6537129" cy="52322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800" dirty="0">
                <a:solidFill>
                  <a:srgbClr val="FFFFFF"/>
                </a:solidFill>
                <a:latin typeface="Lato" panose="020F0502020204030203"/>
              </a:rPr>
              <a:t>E</a:t>
            </a:r>
            <a:r>
              <a:rPr lang="es-AR" sz="2800" dirty="0" smtClean="0">
                <a:solidFill>
                  <a:srgbClr val="FFFFFF"/>
                </a:solidFill>
                <a:latin typeface="Lato" panose="020F0502020204030203"/>
              </a:rPr>
              <a:t>quipo </a:t>
            </a:r>
            <a:r>
              <a:rPr lang="es-AR" sz="2800" dirty="0">
                <a:solidFill>
                  <a:srgbClr val="FFFFFF"/>
                </a:solidFill>
                <a:latin typeface="Lato" panose="020F0502020204030203"/>
              </a:rPr>
              <a:t>Nº 5 - </a:t>
            </a:r>
            <a:r>
              <a:rPr lang="es-AR" sz="2800" dirty="0" smtClean="0">
                <a:solidFill>
                  <a:srgbClr val="FFFFFF"/>
                </a:solidFill>
                <a:latin typeface="Lato" panose="020F0502020204030203"/>
              </a:rPr>
              <a:t>Prácticas </a:t>
            </a:r>
            <a:r>
              <a:rPr lang="es-AR" sz="2800" dirty="0">
                <a:solidFill>
                  <a:srgbClr val="FFFFFF"/>
                </a:solidFill>
                <a:latin typeface="Lato" panose="020F0502020204030203"/>
              </a:rPr>
              <a:t>Profesionalizantes 1</a:t>
            </a:r>
            <a:endParaRPr lang="es-AR" sz="2800" dirty="0">
              <a:solidFill>
                <a:schemeClr val="bg1"/>
              </a:solidFill>
              <a:latin typeface="Lato" panose="020F0502020204030203"/>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746" y="-28136"/>
            <a:ext cx="1333305" cy="1375970"/>
          </a:xfrm>
          <a:prstGeom prst="rect">
            <a:avLst/>
          </a:prstGeom>
        </p:spPr>
      </p:pic>
      <p:pic>
        <p:nvPicPr>
          <p:cNvPr id="4" name="Imagen 3"/>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5" name="CuadroTexto 4">
            <a:extLst>
              <a:ext uri="{FF2B5EF4-FFF2-40B4-BE49-F238E27FC236}">
                <a16:creationId xmlns:a16="http://schemas.microsoft.com/office/drawing/2014/main" id="{D7B4DA85-1E41-722D-E799-4A925D5B807F}"/>
              </a:ext>
            </a:extLst>
          </p:cNvPr>
          <p:cNvSpPr txBox="1"/>
          <p:nvPr/>
        </p:nvSpPr>
        <p:spPr>
          <a:xfrm>
            <a:off x="10613267" y="6437712"/>
            <a:ext cx="1578733" cy="400110"/>
          </a:xfrm>
          <a:prstGeom prst="rect">
            <a:avLst/>
          </a:prstGeom>
          <a:noFill/>
        </p:spPr>
        <p:txBody>
          <a:bodyPr wrap="square" rtlCol="0">
            <a:spAutoFit/>
          </a:bodyPr>
          <a:lstStyle/>
          <a:p>
            <a:r>
              <a:rPr lang="es-AR" sz="2000" b="1" dirty="0" smtClean="0">
                <a:solidFill>
                  <a:schemeClr val="bg1"/>
                </a:solidFill>
                <a:latin typeface="Lato Light" panose="020F0302020204030203" pitchFamily="34" charset="77"/>
              </a:rPr>
              <a:t>05/12/2024</a:t>
            </a:r>
            <a:endParaRPr lang="es-AR" sz="2000" b="1" dirty="0">
              <a:solidFill>
                <a:schemeClr val="bg1"/>
              </a:solidFill>
              <a:latin typeface="Lato Light" panose="020F0302020204030203" pitchFamily="34" charset="77"/>
            </a:endParaRPr>
          </a:p>
        </p:txBody>
      </p:sp>
    </p:spTree>
    <p:extLst>
      <p:ext uri="{BB962C8B-B14F-4D97-AF65-F5344CB8AC3E}">
        <p14:creationId xmlns:p14="http://schemas.microsoft.com/office/powerpoint/2010/main" val="242898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3"/>
          <a:srcRect r="13373"/>
          <a:stretch/>
        </p:blipFill>
        <p:spPr>
          <a:xfrm>
            <a:off x="0" y="59394"/>
            <a:ext cx="10269415" cy="6639754"/>
          </a:xfrm>
          <a:prstGeom prst="rect">
            <a:avLst/>
          </a:prstGeom>
        </p:spPr>
      </p:pic>
      <p:sp>
        <p:nvSpPr>
          <p:cNvPr id="4" name="CuadroTexto 3"/>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Tablero TRELLO</a:t>
            </a:r>
            <a:endParaRPr lang="es-AR" sz="3600" b="1" u="sng" dirty="0">
              <a:solidFill>
                <a:srgbClr val="FF0000"/>
              </a:solidFill>
              <a:latin typeface="Lato Light" panose="020F0302020204030203"/>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267" y="270869"/>
            <a:ext cx="582892" cy="582892"/>
          </a:xfrm>
          <a:prstGeom prst="rect">
            <a:avLst/>
          </a:prstGeom>
        </p:spPr>
      </p:pic>
      <p:sp>
        <p:nvSpPr>
          <p:cNvPr id="7" name="CuadroTexto 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3" name="Imagen 2"/>
          <p:cNvPicPr>
            <a:picLocks noChangeAspect="1"/>
          </p:cNvPicPr>
          <p:nvPr/>
        </p:nvPicPr>
        <p:blipFill rotWithShape="1">
          <a:blip r:embed="rId6">
            <a:extLst>
              <a:ext uri="{28A0092B-C50C-407E-A947-70E740481C1C}">
                <a14:useLocalDpi xmlns:a14="http://schemas.microsoft.com/office/drawing/2010/main" val="0"/>
              </a:ext>
            </a:extLst>
          </a:blip>
          <a:srcRect b="12482"/>
          <a:stretch/>
        </p:blipFill>
        <p:spPr>
          <a:xfrm>
            <a:off x="2074461" y="1004379"/>
            <a:ext cx="9506932" cy="5462172"/>
          </a:xfrm>
          <a:prstGeom prst="rect">
            <a:avLst/>
          </a:prstGeom>
        </p:spPr>
      </p:pic>
      <p:sp>
        <p:nvSpPr>
          <p:cNvPr id="8" name="Rectángulo redondeado 7"/>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827639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redondeado 2"/>
          <p:cNvSpPr/>
          <p:nvPr/>
        </p:nvSpPr>
        <p:spPr>
          <a:xfrm>
            <a:off x="0" y="943520"/>
            <a:ext cx="12192000" cy="5540184"/>
          </a:xfrm>
          <a:prstGeom prst="roundRect">
            <a:avLst>
              <a:gd name="adj" fmla="val 10718"/>
            </a:avLst>
          </a:prstGeom>
          <a:solidFill>
            <a:srgbClr val="D70007"/>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CuadroTexto 3"/>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Repositorio GITHUB</a:t>
            </a:r>
            <a:endParaRPr lang="es-AR" sz="3600" b="1" u="sng" dirty="0">
              <a:solidFill>
                <a:srgbClr val="FF0000"/>
              </a:solidFill>
              <a:latin typeface="Lato Light" panose="020F0302020204030203"/>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8" name="Imagen 7" descr="GitHub und ‚Social Coding': Neue Formen der Softwareentwicklung un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990" y="3070585"/>
            <a:ext cx="3163010" cy="1699212"/>
          </a:xfrm>
          <a:prstGeom prst="rect">
            <a:avLst/>
          </a:prstGeom>
        </p:spPr>
      </p:pic>
      <p:pic>
        <p:nvPicPr>
          <p:cNvPr id="2" name="Imagen 1"/>
          <p:cNvPicPr>
            <a:picLocks noChangeAspect="1"/>
          </p:cNvPicPr>
          <p:nvPr/>
        </p:nvPicPr>
        <p:blipFill>
          <a:blip r:embed="rId4"/>
          <a:stretch>
            <a:fillRect/>
          </a:stretch>
        </p:blipFill>
        <p:spPr>
          <a:xfrm>
            <a:off x="597753" y="1124631"/>
            <a:ext cx="8431236" cy="5248034"/>
          </a:xfrm>
          <a:prstGeom prst="rect">
            <a:avLst/>
          </a:prstGeom>
        </p:spPr>
      </p:pic>
      <p:pic>
        <p:nvPicPr>
          <p:cNvPr id="9" name="Google Shape;275;p9"/>
          <p:cNvPicPr preferRelativeResize="0"/>
          <p:nvPr/>
        </p:nvPicPr>
        <p:blipFill rotWithShape="1">
          <a:blip r:embed="rId5">
            <a:alphaModFix/>
          </a:blip>
          <a:srcRect/>
          <a:stretch/>
        </p:blipFill>
        <p:spPr>
          <a:xfrm>
            <a:off x="7420087" y="356464"/>
            <a:ext cx="603187" cy="442348"/>
          </a:xfrm>
          <a:prstGeom prst="rect">
            <a:avLst/>
          </a:prstGeom>
          <a:solidFill>
            <a:schemeClr val="bg2">
              <a:lumMod val="10000"/>
            </a:schemeClr>
          </a:solidFill>
          <a:ln>
            <a:noFill/>
          </a:ln>
        </p:spPr>
      </p:pic>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0" name="Rectángulo redondeado 9"/>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3745591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0846191" y="96254"/>
            <a:ext cx="942535" cy="43874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5" name="Marcador de número de diapositiva 1"/>
          <p:cNvSpPr txBox="1">
            <a:spLocks/>
          </p:cNvSpPr>
          <p:nvPr/>
        </p:nvSpPr>
        <p:spPr>
          <a:xfrm>
            <a:off x="9225123" y="6486333"/>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rgbClr val="FF0000"/>
                </a:solidFill>
                <a:latin typeface="Assistant Medium" pitchFamily="2" charset="-79"/>
                <a:cs typeface="Assistant Medium" pitchFamily="2" charset="-79"/>
              </a:rPr>
              <a:t>11</a:t>
            </a:r>
            <a:endParaRPr lang="es-AR" sz="1200" dirty="0">
              <a:solidFill>
                <a:srgbClr val="FF0000"/>
              </a:solidFill>
              <a:latin typeface="Assistant Medium" pitchFamily="2" charset="-79"/>
              <a:cs typeface="Assistant Medium" pitchFamily="2" charset="-79"/>
            </a:endParaRPr>
          </a:p>
        </p:txBody>
      </p:sp>
      <p:pic>
        <p:nvPicPr>
          <p:cNvPr id="26" name="Imagen 25"/>
          <p:cNvPicPr>
            <a:picLocks noChangeAspect="1"/>
          </p:cNvPicPr>
          <p:nvPr/>
        </p:nvPicPr>
        <p:blipFill rotWithShape="1">
          <a:blip r:embed="rId6"/>
          <a:srcRect t="1322"/>
          <a:stretch/>
        </p:blipFill>
        <p:spPr>
          <a:xfrm>
            <a:off x="298386" y="3915016"/>
            <a:ext cx="11615702" cy="2389152"/>
          </a:xfrm>
          <a:prstGeom prst="rect">
            <a:avLst/>
          </a:prstGeom>
        </p:spPr>
      </p:pic>
      <p:pic>
        <p:nvPicPr>
          <p:cNvPr id="27" name="Imagen 26"/>
          <p:cNvPicPr>
            <a:picLocks noChangeAspect="1"/>
          </p:cNvPicPr>
          <p:nvPr/>
        </p:nvPicPr>
        <p:blipFill rotWithShape="1">
          <a:blip r:embed="rId7">
            <a:extLst>
              <a:ext uri="{28A0092B-C50C-407E-A947-70E740481C1C}">
                <a14:useLocalDpi xmlns:a14="http://schemas.microsoft.com/office/drawing/2010/main" val="0"/>
              </a:ext>
            </a:extLst>
          </a:blip>
          <a:srcRect t="8882"/>
          <a:stretch/>
        </p:blipFill>
        <p:spPr>
          <a:xfrm>
            <a:off x="310419" y="943520"/>
            <a:ext cx="11615701" cy="2970564"/>
          </a:xfrm>
          <a:prstGeom prst="rect">
            <a:avLst/>
          </a:prstGeom>
        </p:spPr>
      </p:pic>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4175" y="431286"/>
            <a:ext cx="439317" cy="476607"/>
          </a:xfrm>
          <a:prstGeom prst="rect">
            <a:avLst/>
          </a:prstGeom>
        </p:spPr>
      </p:pic>
      <p:sp>
        <p:nvSpPr>
          <p:cNvPr id="29" name="CuadroTexto 28"/>
          <p:cNvSpPr txBox="1"/>
          <p:nvPr/>
        </p:nvSpPr>
        <p:spPr>
          <a:xfrm>
            <a:off x="3550039" y="346425"/>
            <a:ext cx="4384136"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Diagrama</a:t>
            </a:r>
            <a:r>
              <a:rPr lang="es-ES" sz="3600" u="sng" dirty="0" smtClean="0">
                <a:solidFill>
                  <a:srgbClr val="FF0000"/>
                </a:solidFill>
                <a:latin typeface="Lato Light" panose="020F0302020204030203"/>
              </a:rPr>
              <a:t> </a:t>
            </a:r>
            <a:r>
              <a:rPr lang="es-ES" sz="3600" b="1" u="sng" dirty="0" smtClean="0">
                <a:solidFill>
                  <a:srgbClr val="FF0000"/>
                </a:solidFill>
                <a:latin typeface="Lato Light" panose="020F0302020204030203"/>
              </a:rPr>
              <a:t>De GANTT</a:t>
            </a:r>
            <a:endParaRPr lang="es-AR" sz="3600" b="1" u="sng" dirty="0">
              <a:solidFill>
                <a:srgbClr val="FF0000"/>
              </a:solidFill>
              <a:latin typeface="Lato Light" panose="020F0302020204030203"/>
            </a:endParaRPr>
          </a:p>
        </p:txBody>
      </p:sp>
      <p:sp>
        <p:nvSpPr>
          <p:cNvPr id="10" name="Rectángulo redondeado 9"/>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331676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13273" y="6393622"/>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13</a:t>
            </a:fld>
            <a:endParaRPr lang="es-AR" dirty="0">
              <a:solidFill>
                <a:srgbClr val="FF0000"/>
              </a:solidFill>
              <a:latin typeface="Assistant Medium" pitchFamily="2" charset="-79"/>
              <a:cs typeface="Assistant Medium" pitchFamily="2" charset="-79"/>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6" name="CuadroTexto 5"/>
          <p:cNvSpPr txBox="1"/>
          <p:nvPr/>
        </p:nvSpPr>
        <p:spPr>
          <a:xfrm>
            <a:off x="3826415" y="346425"/>
            <a:ext cx="4037428" cy="646331"/>
          </a:xfrm>
          <a:prstGeom prst="rect">
            <a:avLst/>
          </a:prstGeom>
          <a:solidFill>
            <a:schemeClr val="bg1">
              <a:lumMod val="95000"/>
            </a:schemeClr>
          </a:solidFill>
        </p:spPr>
        <p:txBody>
          <a:bodyPr wrap="square" rtlCol="0">
            <a:spAutoFit/>
          </a:bodyPr>
          <a:lstStyle/>
          <a:p>
            <a:pPr algn="ctr"/>
            <a:r>
              <a:rPr lang="es-ES" sz="3600" b="1" u="sng" dirty="0" smtClean="0">
                <a:solidFill>
                  <a:srgbClr val="FF0000"/>
                </a:solidFill>
                <a:latin typeface="Lato Light" panose="020F0302020204030203"/>
              </a:rPr>
              <a:t>Diccionario de Datos</a:t>
            </a:r>
            <a:endParaRPr lang="es-AR" sz="3600" b="1" u="sng" dirty="0">
              <a:solidFill>
                <a:srgbClr val="FF0000"/>
              </a:solidFill>
              <a:latin typeface="Lato Light" panose="020F0302020204030203"/>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748" y="471760"/>
            <a:ext cx="477129" cy="443685"/>
          </a:xfrm>
          <a:prstGeom prst="rect">
            <a:avLst/>
          </a:prstGeom>
        </p:spPr>
      </p:pic>
      <p:pic>
        <p:nvPicPr>
          <p:cNvPr id="10" name="Imagen 9"/>
          <p:cNvPicPr>
            <a:picLocks noChangeAspect="1"/>
          </p:cNvPicPr>
          <p:nvPr/>
        </p:nvPicPr>
        <p:blipFill>
          <a:blip r:embed="rId5"/>
          <a:stretch>
            <a:fillRect/>
          </a:stretch>
        </p:blipFill>
        <p:spPr>
          <a:xfrm>
            <a:off x="10846191" y="96254"/>
            <a:ext cx="942535" cy="438749"/>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47" y="1182670"/>
            <a:ext cx="11427274" cy="5267429"/>
          </a:xfrm>
          <a:prstGeom prst="rect">
            <a:avLst/>
          </a:prstGeom>
        </p:spPr>
      </p:pic>
    </p:spTree>
    <p:extLst>
      <p:ext uri="{BB962C8B-B14F-4D97-AF65-F5344CB8AC3E}">
        <p14:creationId xmlns:p14="http://schemas.microsoft.com/office/powerpoint/2010/main" val="608826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06. SPRINT 2</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6" name="Rectángulo 5"/>
          <p:cNvSpPr/>
          <p:nvPr/>
        </p:nvSpPr>
        <p:spPr>
          <a:xfrm>
            <a:off x="914264" y="2534114"/>
            <a:ext cx="4825354"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Proceso </a:t>
            </a:r>
            <a:r>
              <a:rPr lang="es-ES" sz="2000" b="1" dirty="0" smtClean="0">
                <a:solidFill>
                  <a:schemeClr val="bg1"/>
                </a:solidFill>
                <a:latin typeface="Lato" panose="020F0502020204030203"/>
              </a:rPr>
              <a:t>ETL </a:t>
            </a:r>
          </a:p>
          <a:p>
            <a:pPr>
              <a:buFont typeface="Arial" panose="020B0604020202020204" pitchFamily="34" charset="0"/>
              <a:buChar char="•"/>
            </a:pPr>
            <a:r>
              <a:rPr lang="es-ES" sz="2000" b="1" dirty="0">
                <a:solidFill>
                  <a:schemeClr val="bg1"/>
                </a:solidFill>
                <a:latin typeface="Lato" panose="020F0502020204030203"/>
              </a:rPr>
              <a:t>Integración de APIs externas </a:t>
            </a:r>
          </a:p>
          <a:p>
            <a:pPr>
              <a:buFont typeface="Arial" panose="020B0604020202020204" pitchFamily="34" charset="0"/>
              <a:buChar char="•"/>
            </a:pPr>
            <a:r>
              <a:rPr lang="es-ES" sz="2000" b="1" dirty="0" smtClean="0">
                <a:solidFill>
                  <a:schemeClr val="bg1"/>
                </a:solidFill>
                <a:latin typeface="Lato" panose="020F0502020204030203"/>
              </a:rPr>
              <a:t>Normalización </a:t>
            </a:r>
            <a:r>
              <a:rPr lang="es-ES" sz="2000" b="1" dirty="0">
                <a:solidFill>
                  <a:schemeClr val="bg1"/>
                </a:solidFill>
                <a:latin typeface="Lato" panose="020F0502020204030203"/>
              </a:rPr>
              <a:t>de datos</a:t>
            </a:r>
          </a:p>
          <a:p>
            <a:pPr>
              <a:buFont typeface="Arial" panose="020B0604020202020204" pitchFamily="34" charset="0"/>
              <a:buChar char="•"/>
            </a:pPr>
            <a:r>
              <a:rPr lang="es-ES" sz="2000" b="1" dirty="0">
                <a:solidFill>
                  <a:schemeClr val="bg1"/>
                </a:solidFill>
                <a:latin typeface="Lato" panose="020F0502020204030203"/>
              </a:rPr>
              <a:t>Combinación de </a:t>
            </a:r>
            <a:r>
              <a:rPr lang="es-ES" sz="2000" b="1" dirty="0" smtClean="0">
                <a:solidFill>
                  <a:schemeClr val="bg1"/>
                </a:solidFill>
                <a:latin typeface="Lato" panose="020F0502020204030203"/>
              </a:rPr>
              <a:t>datos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Creación </a:t>
            </a:r>
            <a:r>
              <a:rPr lang="es-ES" sz="2000" b="1" dirty="0">
                <a:solidFill>
                  <a:schemeClr val="bg1"/>
                </a:solidFill>
                <a:latin typeface="Lato" panose="020F0502020204030203"/>
              </a:rPr>
              <a:t>de </a:t>
            </a:r>
            <a:r>
              <a:rPr lang="es-ES" sz="2000" b="1" dirty="0" smtClean="0">
                <a:solidFill>
                  <a:schemeClr val="bg1"/>
                </a:solidFill>
                <a:latin typeface="Lato" panose="020F0502020204030203"/>
              </a:rPr>
              <a:t>visualizaciones en Power BI</a:t>
            </a:r>
            <a:endParaRPr lang="es-ES" sz="2000" b="1" i="0" dirty="0">
              <a:solidFill>
                <a:schemeClr val="bg1"/>
              </a:solidFill>
              <a:effectLst/>
              <a:latin typeface="Lato" panose="020F0502020204030203"/>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326" y="717453"/>
            <a:ext cx="5780368" cy="55004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CuadroTexto 11">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48223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Proceso de ETL</a:t>
            </a:r>
            <a:endParaRPr lang="es-AR" sz="3600" b="1" u="sng" dirty="0">
              <a:solidFill>
                <a:schemeClr val="bg1"/>
              </a:solidFill>
              <a:latin typeface="Lato Light" panose="020F0302020204030203"/>
            </a:endParaRPr>
          </a:p>
        </p:txBody>
      </p:sp>
      <p:pic>
        <p:nvPicPr>
          <p:cNvPr id="9" name="Google Shape;521;p22"/>
          <p:cNvPicPr preferRelativeResize="0"/>
          <p:nvPr/>
        </p:nvPicPr>
        <p:blipFill rotWithShape="1">
          <a:blip r:embed="rId4">
            <a:alphaModFix/>
          </a:blip>
          <a:srcRect/>
          <a:stretch/>
        </p:blipFill>
        <p:spPr>
          <a:xfrm>
            <a:off x="7470371" y="449447"/>
            <a:ext cx="1490749" cy="542546"/>
          </a:xfrm>
          <a:prstGeom prst="rect">
            <a:avLst/>
          </a:prstGeom>
          <a:solidFill>
            <a:srgbClr val="DA0007"/>
          </a:solidFill>
          <a:ln>
            <a:noFill/>
          </a:ln>
        </p:spPr>
      </p:pic>
      <p:sp>
        <p:nvSpPr>
          <p:cNvPr id="10"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16</a:t>
            </a:r>
            <a:endParaRPr lang="es-AR" sz="1200" dirty="0">
              <a:solidFill>
                <a:schemeClr val="bg1"/>
              </a:solidFill>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grpSp>
        <p:nvGrpSpPr>
          <p:cNvPr id="13" name="Grupo 12"/>
          <p:cNvGrpSpPr/>
          <p:nvPr/>
        </p:nvGrpSpPr>
        <p:grpSpPr>
          <a:xfrm>
            <a:off x="154745" y="1160806"/>
            <a:ext cx="1589649" cy="5197792"/>
            <a:chOff x="126612" y="2201619"/>
            <a:chExt cx="2208629" cy="4490628"/>
          </a:xfrm>
        </p:grpSpPr>
        <p:pic>
          <p:nvPicPr>
            <p:cNvPr id="6" name="Imagen 5"/>
            <p:cNvPicPr>
              <a:picLocks noChangeAspect="1"/>
            </p:cNvPicPr>
            <p:nvPr/>
          </p:nvPicPr>
          <p:blipFill rotWithShape="1">
            <a:blip r:embed="rId5"/>
            <a:srcRect l="5433" t="3768" r="63700"/>
            <a:stretch/>
          </p:blipFill>
          <p:spPr>
            <a:xfrm>
              <a:off x="126612" y="2201619"/>
              <a:ext cx="2208629" cy="4490628"/>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
        <p:nvSpPr>
          <p:cNvPr id="14" name="Rectángulo redondeado 13"/>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7"/>
          <a:stretch>
            <a:fillRect/>
          </a:stretch>
        </p:blipFill>
        <p:spPr>
          <a:xfrm>
            <a:off x="1877464" y="1160805"/>
            <a:ext cx="7506113" cy="4503927"/>
          </a:xfrm>
          <a:prstGeom prst="rect">
            <a:avLst/>
          </a:prstGeom>
          <a:ln>
            <a:solidFill>
              <a:schemeClr val="tx1"/>
            </a:solidFill>
          </a:ln>
        </p:spPr>
      </p:pic>
      <p:pic>
        <p:nvPicPr>
          <p:cNvPr id="15" name="Imagen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4191" y="2926080"/>
            <a:ext cx="5852586" cy="3516923"/>
          </a:xfrm>
          <a:prstGeom prst="rect">
            <a:avLst/>
          </a:prstGeom>
          <a:ln w="12700">
            <a:solidFill>
              <a:schemeClr val="tx2">
                <a:lumMod val="50000"/>
              </a:schemeClr>
            </a:solidFill>
          </a:ln>
        </p:spPr>
      </p:pic>
    </p:spTree>
    <p:extLst>
      <p:ext uri="{BB962C8B-B14F-4D97-AF65-F5344CB8AC3E}">
        <p14:creationId xmlns:p14="http://schemas.microsoft.com/office/powerpoint/2010/main" val="3675032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1" name="CuadroTexto 10"/>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Normalización de datos</a:t>
            </a:r>
            <a:endParaRPr lang="es-AR" sz="3600" b="1" u="sng" dirty="0">
              <a:solidFill>
                <a:schemeClr val="bg1"/>
              </a:solidFill>
              <a:latin typeface="Lato Light" panose="020F0302020204030203"/>
            </a:endParaRPr>
          </a:p>
        </p:txBody>
      </p:sp>
      <p:sp>
        <p:nvSpPr>
          <p:cNvPr id="9"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17</a:t>
            </a: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5" name="Rectángulo redondeado 14"/>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0" name="Google Shape;521;p22"/>
          <p:cNvPicPr preferRelativeResize="0"/>
          <p:nvPr/>
        </p:nvPicPr>
        <p:blipFill rotWithShape="1">
          <a:blip r:embed="rId4">
            <a:alphaModFix/>
          </a:blip>
          <a:srcRect/>
          <a:stretch/>
        </p:blipFill>
        <p:spPr>
          <a:xfrm>
            <a:off x="8102991" y="409491"/>
            <a:ext cx="1490749" cy="542546"/>
          </a:xfrm>
          <a:prstGeom prst="rect">
            <a:avLst/>
          </a:prstGeom>
          <a:solidFill>
            <a:srgbClr val="DA0007"/>
          </a:solidFill>
          <a:ln>
            <a:noFill/>
          </a:ln>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6589" y="1158866"/>
            <a:ext cx="6729397" cy="4115815"/>
          </a:xfrm>
          <a:prstGeom prst="rect">
            <a:avLst/>
          </a:prstGeom>
          <a:ln>
            <a:solidFill>
              <a:schemeClr val="bg2">
                <a:lumMod val="10000"/>
              </a:schemeClr>
            </a:solidFill>
          </a:ln>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538" y="2720407"/>
            <a:ext cx="6188239" cy="3765926"/>
          </a:xfrm>
          <a:prstGeom prst="rect">
            <a:avLst/>
          </a:prstGeom>
          <a:ln>
            <a:solidFill>
              <a:schemeClr val="bg2">
                <a:lumMod val="10000"/>
              </a:schemeClr>
            </a:solidFill>
          </a:ln>
        </p:spPr>
      </p:pic>
      <p:grpSp>
        <p:nvGrpSpPr>
          <p:cNvPr id="22" name="Grupo 21"/>
          <p:cNvGrpSpPr/>
          <p:nvPr/>
        </p:nvGrpSpPr>
        <p:grpSpPr>
          <a:xfrm>
            <a:off x="154745" y="1160806"/>
            <a:ext cx="1589649" cy="5197792"/>
            <a:chOff x="126612" y="2201619"/>
            <a:chExt cx="2208629" cy="4490628"/>
          </a:xfrm>
        </p:grpSpPr>
        <p:pic>
          <p:nvPicPr>
            <p:cNvPr id="23" name="Imagen 22"/>
            <p:cNvPicPr>
              <a:picLocks noChangeAspect="1"/>
            </p:cNvPicPr>
            <p:nvPr/>
          </p:nvPicPr>
          <p:blipFill rotWithShape="1">
            <a:blip r:embed="rId7"/>
            <a:srcRect l="5433" t="3768" r="63700"/>
            <a:stretch/>
          </p:blipFill>
          <p:spPr>
            <a:xfrm>
              <a:off x="126612" y="2201619"/>
              <a:ext cx="2208629" cy="4490628"/>
            </a:xfrm>
            <a:prstGeom prst="rect">
              <a:avLst/>
            </a:prstGeom>
          </p:spPr>
        </p:pic>
        <p:pic>
          <p:nvPicPr>
            <p:cNvPr id="24" name="Imagen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Tree>
    <p:extLst>
      <p:ext uri="{BB962C8B-B14F-4D97-AF65-F5344CB8AC3E}">
        <p14:creationId xmlns:p14="http://schemas.microsoft.com/office/powerpoint/2010/main" val="991833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9" name="CuadroTexto 8"/>
          <p:cNvSpPr txBox="1"/>
          <p:nvPr/>
        </p:nvSpPr>
        <p:spPr>
          <a:xfrm>
            <a:off x="3550039" y="346425"/>
            <a:ext cx="4552952" cy="646331"/>
          </a:xfrm>
          <a:prstGeom prst="rect">
            <a:avLst/>
          </a:prstGeom>
          <a:noFill/>
        </p:spPr>
        <p:txBody>
          <a:bodyPr wrap="square" rtlCol="0">
            <a:spAutoFit/>
          </a:bodyPr>
          <a:lstStyle/>
          <a:p>
            <a:pPr algn="ctr"/>
            <a:r>
              <a:rPr lang="es-ES" sz="3600" b="1" u="sng" dirty="0" err="1" smtClean="0">
                <a:solidFill>
                  <a:schemeClr val="bg1"/>
                </a:solidFill>
                <a:latin typeface="Lato Light" panose="020F0302020204030203"/>
              </a:rPr>
              <a:t>Combinacion</a:t>
            </a:r>
            <a:r>
              <a:rPr lang="es-ES" sz="3600" b="1" u="sng" dirty="0" smtClean="0">
                <a:solidFill>
                  <a:schemeClr val="bg1"/>
                </a:solidFill>
                <a:latin typeface="Lato Light" panose="020F0302020204030203"/>
              </a:rPr>
              <a:t> </a:t>
            </a:r>
            <a:r>
              <a:rPr lang="es-ES" sz="3600" b="1" u="sng" dirty="0" smtClean="0">
                <a:solidFill>
                  <a:schemeClr val="bg1"/>
                </a:solidFill>
                <a:latin typeface="Lato Light" panose="020F0302020204030203"/>
              </a:rPr>
              <a:t>de datos</a:t>
            </a:r>
            <a:endParaRPr lang="es-AR" sz="3600" b="1" u="sng" dirty="0">
              <a:solidFill>
                <a:schemeClr val="bg1"/>
              </a:solidFill>
              <a:latin typeface="Lato Light" panose="020F0302020204030203"/>
            </a:endParaRPr>
          </a:p>
        </p:txBody>
      </p:sp>
      <p:sp>
        <p:nvSpPr>
          <p:cNvPr id="11"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18</a:t>
            </a:r>
            <a:endParaRPr lang="es-AR" sz="1200" dirty="0">
              <a:solidFill>
                <a:schemeClr val="bg1"/>
              </a:solidFill>
              <a:latin typeface="Assistant Medium" pitchFamily="2" charset="-79"/>
              <a:cs typeface="Assistant Medium" pitchFamily="2" charset="-79"/>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7" name="Rectángulo redondeado 16"/>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4"/>
          <a:stretch>
            <a:fillRect/>
          </a:stretch>
        </p:blipFill>
        <p:spPr>
          <a:xfrm>
            <a:off x="1809954" y="1768293"/>
            <a:ext cx="9106575" cy="4590305"/>
          </a:xfrm>
          <a:prstGeom prst="rect">
            <a:avLst/>
          </a:prstGeom>
          <a:ln>
            <a:solidFill>
              <a:schemeClr val="bg2">
                <a:lumMod val="10000"/>
              </a:schemeClr>
            </a:solidFill>
          </a:ln>
        </p:spPr>
      </p:pic>
      <p:pic>
        <p:nvPicPr>
          <p:cNvPr id="21" name="Google Shape;521;p22"/>
          <p:cNvPicPr preferRelativeResize="0"/>
          <p:nvPr/>
        </p:nvPicPr>
        <p:blipFill rotWithShape="1">
          <a:blip r:embed="rId5">
            <a:alphaModFix/>
          </a:blip>
          <a:srcRect/>
          <a:stretch/>
        </p:blipFill>
        <p:spPr>
          <a:xfrm>
            <a:off x="8102991" y="425274"/>
            <a:ext cx="1490749" cy="542546"/>
          </a:xfrm>
          <a:prstGeom prst="rect">
            <a:avLst/>
          </a:prstGeom>
          <a:solidFill>
            <a:srgbClr val="DA0007"/>
          </a:solidFill>
          <a:ln>
            <a:noFill/>
          </a:ln>
        </p:spPr>
      </p:pic>
      <p:grpSp>
        <p:nvGrpSpPr>
          <p:cNvPr id="22" name="Grupo 21"/>
          <p:cNvGrpSpPr/>
          <p:nvPr/>
        </p:nvGrpSpPr>
        <p:grpSpPr>
          <a:xfrm>
            <a:off x="154745" y="1160806"/>
            <a:ext cx="1589649" cy="5197792"/>
            <a:chOff x="126612" y="2201619"/>
            <a:chExt cx="2208629" cy="4490628"/>
          </a:xfrm>
        </p:grpSpPr>
        <p:pic>
          <p:nvPicPr>
            <p:cNvPr id="23" name="Imagen 22"/>
            <p:cNvPicPr>
              <a:picLocks noChangeAspect="1"/>
            </p:cNvPicPr>
            <p:nvPr/>
          </p:nvPicPr>
          <p:blipFill rotWithShape="1">
            <a:blip r:embed="rId6"/>
            <a:srcRect l="5433" t="3768" r="63700"/>
            <a:stretch/>
          </p:blipFill>
          <p:spPr>
            <a:xfrm>
              <a:off x="126612" y="2201619"/>
              <a:ext cx="2208629" cy="4490628"/>
            </a:xfrm>
            <a:prstGeom prst="rect">
              <a:avLst/>
            </a:prstGeom>
          </p:spPr>
        </p:pic>
        <p:pic>
          <p:nvPicPr>
            <p:cNvPr id="24" name="Imagen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pic>
        <p:nvPicPr>
          <p:cNvPr id="3" name="Imagen 2"/>
          <p:cNvPicPr>
            <a:picLocks noChangeAspect="1"/>
          </p:cNvPicPr>
          <p:nvPr/>
        </p:nvPicPr>
        <p:blipFill>
          <a:blip r:embed="rId8"/>
          <a:stretch>
            <a:fillRect/>
          </a:stretch>
        </p:blipFill>
        <p:spPr>
          <a:xfrm>
            <a:off x="5532676" y="1136631"/>
            <a:ext cx="6399182" cy="4024577"/>
          </a:xfrm>
          <a:prstGeom prst="rect">
            <a:avLst/>
          </a:prstGeom>
          <a:ln w="12700">
            <a:solidFill>
              <a:schemeClr val="bg2">
                <a:lumMod val="10000"/>
              </a:schemeClr>
            </a:solidFill>
          </a:ln>
        </p:spPr>
      </p:pic>
    </p:spTree>
    <p:extLst>
      <p:ext uri="{BB962C8B-B14F-4D97-AF65-F5344CB8AC3E}">
        <p14:creationId xmlns:p14="http://schemas.microsoft.com/office/powerpoint/2010/main" val="1060573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 name="Redondear rectángulo de esquina diagonal 5"/>
          <p:cNvSpPr/>
          <p:nvPr/>
        </p:nvSpPr>
        <p:spPr>
          <a:xfrm>
            <a:off x="1" y="1029772"/>
            <a:ext cx="12191999" cy="5842295"/>
          </a:xfrm>
          <a:prstGeom prst="round2DiagRect">
            <a:avLst>
              <a:gd name="adj1" fmla="val 0"/>
              <a:gd name="adj2" fmla="val 0"/>
            </a:avLst>
          </a:prstGeom>
          <a:gradFill flip="none" rotWithShape="1">
            <a:gsLst>
              <a:gs pos="16000">
                <a:srgbClr val="FFC1C1"/>
              </a:gs>
              <a:gs pos="46000">
                <a:srgbClr val="FF0000">
                  <a:shade val="67500"/>
                  <a:satMod val="115000"/>
                </a:srgbClr>
              </a:gs>
              <a:gs pos="100000">
                <a:srgbClr val="FF0000">
                  <a:shade val="100000"/>
                  <a:satMod val="115000"/>
                </a:srgb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solidFill>
            <a:schemeClr val="bg1">
              <a:lumMod val="95000"/>
            </a:schemeClr>
          </a:solidFill>
        </p:spPr>
        <p:txBody>
          <a:bodyPr wrap="square" rtlCol="0">
            <a:spAutoFit/>
          </a:bodyPr>
          <a:lstStyle/>
          <a:p>
            <a:pPr algn="ctr"/>
            <a:r>
              <a:rPr lang="es-ES" sz="3600" b="1" u="sng" dirty="0" smtClean="0">
                <a:solidFill>
                  <a:srgbClr val="FF0000"/>
                </a:solidFill>
                <a:latin typeface="Lato Light" panose="020F0302020204030203"/>
              </a:rPr>
              <a:t>Integración de APIS</a:t>
            </a:r>
            <a:endParaRPr lang="es-AR" sz="3600" b="1" u="sng" dirty="0">
              <a:solidFill>
                <a:srgbClr val="FF0000"/>
              </a:solidFill>
              <a:latin typeface="Lato Light" panose="020F0302020204030203"/>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4" name="Imagen 3"/>
          <p:cNvPicPr>
            <a:picLocks noChangeAspect="1"/>
          </p:cNvPicPr>
          <p:nvPr/>
        </p:nvPicPr>
        <p:blipFill rotWithShape="1">
          <a:blip r:embed="rId3"/>
          <a:srcRect r="23059"/>
          <a:stretch/>
        </p:blipFill>
        <p:spPr>
          <a:xfrm>
            <a:off x="0" y="1295835"/>
            <a:ext cx="6119446" cy="4804203"/>
          </a:xfrm>
          <a:prstGeom prst="rect">
            <a:avLst/>
          </a:prstGeom>
        </p:spPr>
      </p:pic>
      <p:pic>
        <p:nvPicPr>
          <p:cNvPr id="10" name="Google Shape;275;p9"/>
          <p:cNvPicPr preferRelativeResize="0"/>
          <p:nvPr/>
        </p:nvPicPr>
        <p:blipFill rotWithShape="1">
          <a:blip r:embed="rId4">
            <a:alphaModFix/>
          </a:blip>
          <a:srcRect/>
          <a:stretch/>
        </p:blipFill>
        <p:spPr>
          <a:xfrm>
            <a:off x="2909340" y="5379252"/>
            <a:ext cx="1281397" cy="720786"/>
          </a:xfrm>
          <a:prstGeom prst="rect">
            <a:avLst/>
          </a:prstGeom>
          <a:solidFill>
            <a:schemeClr val="tx1"/>
          </a:solidFill>
          <a:ln>
            <a:noFill/>
          </a:ln>
        </p:spPr>
      </p:pic>
      <p:pic>
        <p:nvPicPr>
          <p:cNvPr id="2" name="Imagen 1"/>
          <p:cNvPicPr>
            <a:picLocks noChangeAspect="1"/>
          </p:cNvPicPr>
          <p:nvPr/>
        </p:nvPicPr>
        <p:blipFill>
          <a:blip r:embed="rId5"/>
          <a:stretch>
            <a:fillRect/>
          </a:stretch>
        </p:blipFill>
        <p:spPr>
          <a:xfrm>
            <a:off x="4937760" y="1029216"/>
            <a:ext cx="7231695" cy="5284507"/>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981" y="5073344"/>
            <a:ext cx="1768448" cy="906977"/>
          </a:xfrm>
          <a:prstGeom prst="rect">
            <a:avLst/>
          </a:prstGeom>
        </p:spPr>
      </p:pic>
    </p:spTree>
    <p:extLst>
      <p:ext uri="{BB962C8B-B14F-4D97-AF65-F5344CB8AC3E}">
        <p14:creationId xmlns:p14="http://schemas.microsoft.com/office/powerpoint/2010/main" val="295167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71782" y="6386631"/>
            <a:ext cx="2743200" cy="365125"/>
          </a:xfrm>
        </p:spPr>
        <p:txBody>
          <a:bodyPr vert="horz" lIns="121920" tIns="60960" rIns="121920" bIns="60960" rtlCol="0" anchor="ctr"/>
          <a:lstStyle/>
          <a:p>
            <a:r>
              <a:rPr lang="es-ES" dirty="0" smtClean="0">
                <a:solidFill>
                  <a:srgbClr val="DB0007"/>
                </a:solidFill>
                <a:latin typeface="Assistant Medium" pitchFamily="2" charset="-79"/>
                <a:cs typeface="Assistant Medium" pitchFamily="2" charset="-79"/>
              </a:rPr>
              <a:t>19</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7" name="CuadroTexto 6"/>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Combinación de datos</a:t>
            </a:r>
            <a:endParaRPr lang="es-AR" sz="3600" b="1" u="sng" dirty="0">
              <a:solidFill>
                <a:srgbClr val="FF0000"/>
              </a:solidFill>
              <a:latin typeface="Lato Light" panose="020F0302020204030203"/>
            </a:endParaRPr>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3086"/>
          <a:stretch/>
        </p:blipFill>
        <p:spPr>
          <a:xfrm>
            <a:off x="1505244" y="1077973"/>
            <a:ext cx="10267656" cy="4866171"/>
          </a:xfrm>
          <a:prstGeom prst="rect">
            <a:avLst/>
          </a:prstGeom>
        </p:spPr>
      </p:pic>
      <p:pic>
        <p:nvPicPr>
          <p:cNvPr id="10" name="Imagen 9">
            <a:extLst>
              <a:ext uri="{FF2B5EF4-FFF2-40B4-BE49-F238E27FC236}">
                <a16:creationId xmlns:a16="http://schemas.microsoft.com/office/drawing/2014/main" id="{FFA7FFCB-9FC3-9624-71EB-343D7F09B984}"/>
              </a:ext>
            </a:extLst>
          </p:cNvPr>
          <p:cNvPicPr>
            <a:picLocks noChangeAspect="1"/>
          </p:cNvPicPr>
          <p:nvPr/>
        </p:nvPicPr>
        <p:blipFill rotWithShape="1">
          <a:blip r:embed="rId5"/>
          <a:srcRect l="10154" t="36726" r="12640" b="33145"/>
          <a:stretch/>
        </p:blipFill>
        <p:spPr>
          <a:xfrm>
            <a:off x="10785475" y="238375"/>
            <a:ext cx="987424" cy="171116"/>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564940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729756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07. SPRINT </a:t>
            </a:r>
            <a:r>
              <a:rPr lang="es-AR" sz="2400" b="1" dirty="0">
                <a:solidFill>
                  <a:schemeClr val="bg1"/>
                </a:solidFill>
                <a:latin typeface="Lato" panose="020F0502020204030203" pitchFamily="34" charset="77"/>
              </a:rPr>
              <a:t>3</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22" y="830976"/>
            <a:ext cx="6317563" cy="54010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ángulo 9"/>
          <p:cNvSpPr/>
          <p:nvPr/>
        </p:nvSpPr>
        <p:spPr>
          <a:xfrm>
            <a:off x="914264" y="2383025"/>
            <a:ext cx="3685871"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Presentación en Power BI</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Hallazgos</a:t>
            </a:r>
          </a:p>
          <a:p>
            <a:pPr>
              <a:buFont typeface="Arial" panose="020B0604020202020204" pitchFamily="34" charset="0"/>
              <a:buChar char="•"/>
            </a:pPr>
            <a:r>
              <a:rPr lang="es-ES" sz="2000" b="1" dirty="0" smtClean="0">
                <a:solidFill>
                  <a:schemeClr val="bg1"/>
                </a:solidFill>
                <a:latin typeface="Lato" panose="020F0502020204030203"/>
              </a:rPr>
              <a:t>Conclusiones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Recomendaciones </a:t>
            </a:r>
          </a:p>
          <a:p>
            <a:pPr>
              <a:buFont typeface="Arial" panose="020B0604020202020204" pitchFamily="34" charset="0"/>
              <a:buChar char="•"/>
            </a:pPr>
            <a:r>
              <a:rPr lang="es-ES" sz="2000" b="1" i="0" dirty="0" smtClean="0">
                <a:solidFill>
                  <a:schemeClr val="bg1"/>
                </a:solidFill>
                <a:effectLst/>
                <a:latin typeface="Lato" panose="020F0502020204030203"/>
              </a:rPr>
              <a:t>Cierre </a:t>
            </a:r>
            <a:endParaRPr lang="es-ES" sz="2000" b="1" i="0" dirty="0">
              <a:solidFill>
                <a:schemeClr val="bg1"/>
              </a:solidFill>
              <a:effectLst/>
              <a:latin typeface="Lato" panose="020F0502020204030203"/>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336" y="1646812"/>
            <a:ext cx="853431" cy="646872"/>
          </a:xfrm>
          <a:prstGeom prst="rect">
            <a:avLst/>
          </a:prstGeom>
          <a:noFill/>
        </p:spPr>
      </p:pic>
      <p:pic>
        <p:nvPicPr>
          <p:cNvPr id="12" name="Google Shape;275;p9"/>
          <p:cNvPicPr preferRelativeResize="0"/>
          <p:nvPr/>
        </p:nvPicPr>
        <p:blipFill rotWithShape="1">
          <a:blip r:embed="rId5">
            <a:alphaModFix/>
          </a:blip>
          <a:srcRect/>
          <a:stretch/>
        </p:blipFill>
        <p:spPr>
          <a:xfrm>
            <a:off x="6651691" y="5438894"/>
            <a:ext cx="872333" cy="675249"/>
          </a:xfrm>
          <a:prstGeom prst="rect">
            <a:avLst/>
          </a:prstGeom>
          <a:noFill/>
          <a:ln>
            <a:noFill/>
          </a:ln>
        </p:spPr>
      </p:pic>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4" name="Imagen 13"/>
          <p:cNvPicPr>
            <a:picLocks noChangeAspect="1"/>
          </p:cNvPicPr>
          <p:nvPr/>
        </p:nvPicPr>
        <p:blipFill rotWithShape="1">
          <a:blip r:embed="rId6"/>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96227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3043718" cy="830997"/>
          </a:xfrm>
          <a:prstGeom prst="rect">
            <a:avLst/>
          </a:prstGeom>
        </p:spPr>
        <p:txBody>
          <a:bodyPr wrap="none">
            <a:spAutoFit/>
          </a:bodyPr>
          <a:lstStyle/>
          <a:p>
            <a:r>
              <a:rPr lang="es-AR" sz="2400" b="1" dirty="0" smtClean="0">
                <a:solidFill>
                  <a:schemeClr val="bg1"/>
                </a:solidFill>
                <a:latin typeface="Lato" panose="020F0502020204030203" pitchFamily="34" charset="77"/>
              </a:rPr>
              <a:t>08. Visualizaciones del</a:t>
            </a:r>
          </a:p>
          <a:p>
            <a:r>
              <a:rPr lang="es-AR" sz="2400" b="1" dirty="0">
                <a:solidFill>
                  <a:schemeClr val="bg1"/>
                </a:solidFill>
                <a:latin typeface="Lato" panose="020F0502020204030203" pitchFamily="34" charset="77"/>
              </a:rPr>
              <a:t>	</a:t>
            </a:r>
            <a:r>
              <a:rPr lang="es-AR" sz="2400" b="1" dirty="0" smtClean="0">
                <a:solidFill>
                  <a:schemeClr val="bg1"/>
                </a:solidFill>
                <a:latin typeface="Lato" panose="020F0502020204030203" pitchFamily="34" charset="77"/>
              </a:rPr>
              <a:t>Proyecto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012" y="929452"/>
            <a:ext cx="6494100" cy="52884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Imagen 1"/>
          <p:cNvPicPr>
            <a:picLocks noChangeAspect="1"/>
          </p:cNvPicPr>
          <p:nvPr/>
        </p:nvPicPr>
        <p:blipFill>
          <a:blip r:embed="rId4"/>
          <a:stretch>
            <a:fillRect/>
          </a:stretch>
        </p:blipFill>
        <p:spPr>
          <a:xfrm>
            <a:off x="1899210" y="3494863"/>
            <a:ext cx="1167548" cy="1290392"/>
          </a:xfrm>
          <a:prstGeom prst="rect">
            <a:avLst/>
          </a:prstGeom>
          <a:noFill/>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670078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22</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645" y="1029475"/>
            <a:ext cx="9223852" cy="5203508"/>
          </a:xfrm>
          <a:prstGeom prst="rect">
            <a:avLst/>
          </a:prstGeom>
        </p:spPr>
      </p:pic>
    </p:spTree>
    <p:extLst>
      <p:ext uri="{BB962C8B-B14F-4D97-AF65-F5344CB8AC3E}">
        <p14:creationId xmlns:p14="http://schemas.microsoft.com/office/powerpoint/2010/main" val="199693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23</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539" y="1107267"/>
            <a:ext cx="9226590" cy="5203508"/>
          </a:xfrm>
          <a:prstGeom prst="rect">
            <a:avLst/>
          </a:prstGeom>
        </p:spPr>
      </p:pic>
    </p:spTree>
    <p:extLst>
      <p:ext uri="{BB962C8B-B14F-4D97-AF65-F5344CB8AC3E}">
        <p14:creationId xmlns:p14="http://schemas.microsoft.com/office/powerpoint/2010/main" val="1915474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24</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166" y="1107267"/>
            <a:ext cx="9233200" cy="5203508"/>
          </a:xfrm>
          <a:prstGeom prst="rect">
            <a:avLst/>
          </a:prstGeom>
        </p:spPr>
      </p:pic>
    </p:spTree>
    <p:extLst>
      <p:ext uri="{BB962C8B-B14F-4D97-AF65-F5344CB8AC3E}">
        <p14:creationId xmlns:p14="http://schemas.microsoft.com/office/powerpoint/2010/main" val="500763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25</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072" y="1146856"/>
            <a:ext cx="9095387" cy="5124329"/>
          </a:xfrm>
          <a:prstGeom prst="rect">
            <a:avLst/>
          </a:prstGeom>
        </p:spPr>
      </p:pic>
    </p:spTree>
    <p:extLst>
      <p:ext uri="{BB962C8B-B14F-4D97-AF65-F5344CB8AC3E}">
        <p14:creationId xmlns:p14="http://schemas.microsoft.com/office/powerpoint/2010/main" val="290924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26</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072" y="1144264"/>
            <a:ext cx="9095387" cy="5129513"/>
          </a:xfrm>
          <a:prstGeom prst="rect">
            <a:avLst/>
          </a:prstGeom>
        </p:spPr>
      </p:pic>
    </p:spTree>
    <p:extLst>
      <p:ext uri="{BB962C8B-B14F-4D97-AF65-F5344CB8AC3E}">
        <p14:creationId xmlns:p14="http://schemas.microsoft.com/office/powerpoint/2010/main" val="3076994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01443" y="6398554"/>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27</a:t>
            </a:fld>
            <a:endParaRPr lang="es-AR" dirty="0">
              <a:solidFill>
                <a:srgbClr val="FF0000"/>
              </a:solidFill>
              <a:latin typeface="Assistant Medium" pitchFamily="2" charset="-79"/>
              <a:cs typeface="Assistant Medium" pitchFamily="2" charset="-79"/>
            </a:endParaRPr>
          </a:p>
        </p:txBody>
      </p:sp>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0" name="CuadroTexto 9">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333" y="1342151"/>
            <a:ext cx="8582858" cy="4708651"/>
          </a:xfrm>
          <a:prstGeom prst="rect">
            <a:avLst/>
          </a:prstGeom>
        </p:spPr>
      </p:pic>
    </p:spTree>
    <p:extLst>
      <p:ext uri="{BB962C8B-B14F-4D97-AF65-F5344CB8AC3E}">
        <p14:creationId xmlns:p14="http://schemas.microsoft.com/office/powerpoint/2010/main" val="3543127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92099" y="2167843"/>
            <a:ext cx="4476269" cy="830997"/>
          </a:xfrm>
          <a:prstGeom prst="rect">
            <a:avLst/>
          </a:prstGeom>
        </p:spPr>
        <p:txBody>
          <a:bodyPr wrap="square">
            <a:spAutoFit/>
          </a:bodyPr>
          <a:lstStyle/>
          <a:p>
            <a:r>
              <a:rPr lang="es-AR" sz="2400" b="1" dirty="0" smtClean="0">
                <a:solidFill>
                  <a:schemeClr val="bg1"/>
                </a:solidFill>
                <a:latin typeface="Lato" panose="020F0502020204030203" pitchFamily="34" charset="77"/>
              </a:rPr>
              <a:t>09. Hallazgos y</a:t>
            </a:r>
          </a:p>
          <a:p>
            <a:r>
              <a:rPr lang="es-AR" sz="2400" b="1" dirty="0" smtClean="0">
                <a:solidFill>
                  <a:schemeClr val="bg1"/>
                </a:solidFill>
                <a:latin typeface="Lato" panose="020F0502020204030203" pitchFamily="34" charset="77"/>
              </a:rPr>
              <a:t> 	Recomendaciones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68" y="929453"/>
            <a:ext cx="6420597" cy="52040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911100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29</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Hallazgos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128296" y="1241295"/>
            <a:ext cx="10149840" cy="5062924"/>
          </a:xfrm>
          <a:prstGeom prst="rect">
            <a:avLst/>
          </a:prstGeom>
          <a:noFill/>
        </p:spPr>
        <p:txBody>
          <a:bodyPr wrap="square" rtlCol="0">
            <a:spAutoFit/>
          </a:bodyPr>
          <a:lstStyle/>
          <a:p>
            <a:pPr algn="just"/>
            <a:r>
              <a:rPr lang="es-ES" sz="1700" b="1" u="sng" dirty="0">
                <a:solidFill>
                  <a:srgbClr val="FF0000"/>
                </a:solidFill>
              </a:rPr>
              <a:t>Macro de Excel para Extracción y Transformación de Datos</a:t>
            </a:r>
          </a:p>
          <a:p>
            <a:pPr algn="just"/>
            <a:r>
              <a:rPr lang="es-ES" sz="1700" b="1" dirty="0"/>
              <a:t>En el marco del proyecto “Análisis de Datos Ergonómicos” se ha desarrollado una macro de Excel que optimiza significativamente el proceso de extracción de datos desde una planilla. Este hallazgo representa un avance importante en nuestra capacidad para manejar y analizar grandes volúmenes de información de manera eficiente.</a:t>
            </a:r>
          </a:p>
          <a:p>
            <a:pPr algn="just"/>
            <a:r>
              <a:rPr lang="es-ES" sz="1700" b="1" u="sng" dirty="0">
                <a:solidFill>
                  <a:srgbClr val="FF0000"/>
                </a:solidFill>
              </a:rPr>
              <a:t>Descripción del Hallazgo</a:t>
            </a:r>
          </a:p>
          <a:p>
            <a:pPr algn="just"/>
            <a:r>
              <a:rPr lang="es-ES" sz="1700" b="1" dirty="0"/>
              <a:t>La macro fue diseñada para realizar las siguientes funciones:</a:t>
            </a:r>
          </a:p>
          <a:p>
            <a:pPr algn="just"/>
            <a:r>
              <a:rPr lang="es-ES" sz="1700" b="1" dirty="0" smtClean="0"/>
              <a:t>1. Extracción </a:t>
            </a:r>
            <a:r>
              <a:rPr lang="es-ES" sz="1700" b="1" dirty="0"/>
              <a:t>de Datos: Permite seleccionar y extraer datos específicos de una planilla, facilitando la recopilación de información relevante sin necesidad de realizar procesos manuales y propensos a errores.</a:t>
            </a:r>
          </a:p>
          <a:p>
            <a:pPr algn="just"/>
            <a:r>
              <a:rPr lang="es-ES" sz="1700" b="1" dirty="0" smtClean="0"/>
              <a:t>2. Transformación </a:t>
            </a:r>
            <a:r>
              <a:rPr lang="es-ES" sz="1700" b="1" dirty="0"/>
              <a:t>de Datos: Una vez extraídos, los datos son transformados automáticamente en un set de datos estructurado. Esto incluye la limpieza de datos, la eliminación de duplicados y la normalización de formatos, lo cual es crucial para asegurar la calidad y consistencia de la información.</a:t>
            </a:r>
          </a:p>
          <a:p>
            <a:pPr algn="just"/>
            <a:r>
              <a:rPr lang="es-ES" sz="1700" b="1" u="sng" dirty="0">
                <a:solidFill>
                  <a:srgbClr val="FF0000"/>
                </a:solidFill>
              </a:rPr>
              <a:t>La implementación de esta macro ha permitido:</a:t>
            </a:r>
          </a:p>
          <a:p>
            <a:pPr algn="just"/>
            <a:r>
              <a:rPr lang="es-ES" sz="1700" b="1" dirty="0" smtClean="0"/>
              <a:t>	•Ahorro </a:t>
            </a:r>
            <a:r>
              <a:rPr lang="es-ES" sz="1700" b="1" dirty="0"/>
              <a:t>de Tiempo: Se ha reducido considerablemente el tiempo destinado a la recopilación y preparación de datos, lo que permite enfocar más recursos en el análisis y la interpretación de la información.</a:t>
            </a:r>
          </a:p>
          <a:p>
            <a:pPr algn="just"/>
            <a:r>
              <a:rPr lang="es-ES" sz="1700" b="1" dirty="0" smtClean="0"/>
              <a:t>	•Mejora </a:t>
            </a:r>
            <a:r>
              <a:rPr lang="es-ES" sz="1700" b="1" dirty="0"/>
              <a:t>en la Precisión: Al minimizar la intervención manual, se han reducido los errores asociados a la entrada de datos, aumentando la fiabilidad de los resultados.</a:t>
            </a:r>
          </a:p>
          <a:p>
            <a:pPr algn="just"/>
            <a:r>
              <a:rPr lang="es-ES" sz="1700" b="1" dirty="0" smtClean="0"/>
              <a:t>	•Facilitación </a:t>
            </a:r>
            <a:r>
              <a:rPr lang="es-ES" sz="1700" b="1" dirty="0"/>
              <a:t>del Análisis: Con los datos ya estructurados, el equipo puede realizar análisis más profundos y detallados, aprovechando herramientas de análisis de datos y visualización.</a:t>
            </a:r>
          </a:p>
        </p:txBody>
      </p:sp>
    </p:spTree>
    <p:extLst>
      <p:ext uri="{BB962C8B-B14F-4D97-AF65-F5344CB8AC3E}">
        <p14:creationId xmlns:p14="http://schemas.microsoft.com/office/powerpoint/2010/main" val="916056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8192FB-8708-54A6-CE0D-53F8F52B6A57}"/>
              </a:ext>
            </a:extLst>
          </p:cNvPr>
          <p:cNvSpPr txBox="1"/>
          <p:nvPr/>
        </p:nvSpPr>
        <p:spPr>
          <a:xfrm>
            <a:off x="6437796" y="1082244"/>
            <a:ext cx="3429000" cy="430887"/>
          </a:xfrm>
          <a:prstGeom prst="rect">
            <a:avLst/>
          </a:prstGeom>
          <a:noFill/>
        </p:spPr>
        <p:txBody>
          <a:bodyPr wrap="square" rtlCol="0">
            <a:spAutoFit/>
          </a:bodyPr>
          <a:lstStyle/>
          <a:p>
            <a:pPr algn="ctr"/>
            <a:r>
              <a:rPr lang="es-ES" sz="2200" b="1" dirty="0" smtClean="0">
                <a:solidFill>
                  <a:srgbClr val="D70007"/>
                </a:solidFill>
                <a:latin typeface="Lato" panose="020F0502020204030203" pitchFamily="34" charset="77"/>
              </a:rPr>
              <a:t>INDICE</a:t>
            </a:r>
            <a:endParaRPr lang="es-AR" sz="2200" b="1" dirty="0">
              <a:solidFill>
                <a:srgbClr val="D70007"/>
              </a:solidFill>
              <a:latin typeface="Lato" panose="020F0502020204030203" pitchFamily="34" charset="77"/>
            </a:endParaRPr>
          </a:p>
        </p:txBody>
      </p:sp>
      <p:sp>
        <p:nvSpPr>
          <p:cNvPr id="4" name="CuadroTexto 3">
            <a:extLst>
              <a:ext uri="{FF2B5EF4-FFF2-40B4-BE49-F238E27FC236}">
                <a16:creationId xmlns:a16="http://schemas.microsoft.com/office/drawing/2014/main" id="{0FA669E2-7E20-B505-7D0C-BCFD1CC1E713}"/>
              </a:ext>
            </a:extLst>
          </p:cNvPr>
          <p:cNvSpPr txBox="1"/>
          <p:nvPr/>
        </p:nvSpPr>
        <p:spPr>
          <a:xfrm>
            <a:off x="6437796" y="1684301"/>
            <a:ext cx="3429000" cy="4247317"/>
          </a:xfrm>
          <a:prstGeom prst="rect">
            <a:avLst/>
          </a:prstGeom>
          <a:noFill/>
        </p:spPr>
        <p:txBody>
          <a:bodyPr wrap="square" rtlCol="0">
            <a:spAutoFit/>
          </a:bodyPr>
          <a:lstStyle/>
          <a:p>
            <a:pPr>
              <a:lnSpc>
                <a:spcPct val="150000"/>
              </a:lnSpc>
            </a:pPr>
            <a:r>
              <a:rPr lang="es-AR" b="1" dirty="0">
                <a:solidFill>
                  <a:srgbClr val="D70007"/>
                </a:solidFill>
                <a:latin typeface="Lato" panose="020F0502020204030203" pitchFamily="34" charset="77"/>
              </a:rPr>
              <a:t>01.</a:t>
            </a:r>
          </a:p>
          <a:p>
            <a:pPr>
              <a:lnSpc>
                <a:spcPct val="150000"/>
              </a:lnSpc>
            </a:pPr>
            <a:r>
              <a:rPr lang="es-AR" b="1" dirty="0">
                <a:solidFill>
                  <a:srgbClr val="D70007"/>
                </a:solidFill>
                <a:latin typeface="Lato" panose="020F0502020204030203" pitchFamily="34" charset="77"/>
              </a:rPr>
              <a:t>02.</a:t>
            </a:r>
          </a:p>
          <a:p>
            <a:pPr>
              <a:lnSpc>
                <a:spcPct val="150000"/>
              </a:lnSpc>
            </a:pPr>
            <a:r>
              <a:rPr lang="es-AR" b="1" dirty="0">
                <a:solidFill>
                  <a:srgbClr val="D70007"/>
                </a:solidFill>
                <a:latin typeface="Lato" panose="020F0502020204030203" pitchFamily="34" charset="77"/>
              </a:rPr>
              <a:t>03.</a:t>
            </a:r>
          </a:p>
          <a:p>
            <a:pPr>
              <a:lnSpc>
                <a:spcPct val="150000"/>
              </a:lnSpc>
            </a:pPr>
            <a:r>
              <a:rPr lang="es-AR" b="1" dirty="0">
                <a:solidFill>
                  <a:srgbClr val="D70007"/>
                </a:solidFill>
                <a:latin typeface="Lato" panose="020F0502020204030203" pitchFamily="34" charset="77"/>
              </a:rPr>
              <a:t>04</a:t>
            </a:r>
            <a:r>
              <a:rPr lang="es-AR" b="1" dirty="0" smtClean="0">
                <a:solidFill>
                  <a:srgbClr val="D70007"/>
                </a:solidFill>
                <a:latin typeface="Lato" panose="020F0502020204030203" pitchFamily="34" charset="77"/>
              </a:rPr>
              <a:t>.</a:t>
            </a:r>
          </a:p>
          <a:p>
            <a:pPr>
              <a:lnSpc>
                <a:spcPct val="150000"/>
              </a:lnSpc>
            </a:pPr>
            <a:r>
              <a:rPr lang="es-AR" b="1" dirty="0" smtClean="0">
                <a:solidFill>
                  <a:srgbClr val="D70007"/>
                </a:solidFill>
                <a:latin typeface="Lato" panose="020F0502020204030203" pitchFamily="34" charset="77"/>
              </a:rPr>
              <a:t>05.</a:t>
            </a:r>
          </a:p>
          <a:p>
            <a:pPr>
              <a:lnSpc>
                <a:spcPct val="150000"/>
              </a:lnSpc>
            </a:pPr>
            <a:r>
              <a:rPr lang="es-AR" b="1" dirty="0" smtClean="0">
                <a:solidFill>
                  <a:srgbClr val="D70007"/>
                </a:solidFill>
                <a:latin typeface="Lato" panose="020F0502020204030203" pitchFamily="34" charset="77"/>
              </a:rPr>
              <a:t>06.</a:t>
            </a:r>
          </a:p>
          <a:p>
            <a:pPr>
              <a:lnSpc>
                <a:spcPct val="150000"/>
              </a:lnSpc>
            </a:pPr>
            <a:r>
              <a:rPr lang="es-ES" b="1" dirty="0" smtClean="0">
                <a:solidFill>
                  <a:srgbClr val="D70007"/>
                </a:solidFill>
                <a:latin typeface="Lato" panose="020F0502020204030203" pitchFamily="34" charset="77"/>
              </a:rPr>
              <a:t>07.</a:t>
            </a:r>
          </a:p>
          <a:p>
            <a:pPr>
              <a:lnSpc>
                <a:spcPct val="150000"/>
              </a:lnSpc>
            </a:pPr>
            <a:r>
              <a:rPr lang="es-ES" b="1" dirty="0" smtClean="0">
                <a:solidFill>
                  <a:srgbClr val="D70007"/>
                </a:solidFill>
                <a:latin typeface="Lato" panose="020F0502020204030203" pitchFamily="34" charset="77"/>
              </a:rPr>
              <a:t>08.</a:t>
            </a:r>
          </a:p>
          <a:p>
            <a:pPr>
              <a:lnSpc>
                <a:spcPct val="150000"/>
              </a:lnSpc>
            </a:pPr>
            <a:r>
              <a:rPr lang="es-ES" b="1" dirty="0" smtClean="0">
                <a:solidFill>
                  <a:srgbClr val="D70007"/>
                </a:solidFill>
                <a:latin typeface="Lato" panose="020F0502020204030203" pitchFamily="34" charset="77"/>
              </a:rPr>
              <a:t>09. </a:t>
            </a:r>
          </a:p>
          <a:p>
            <a:pPr>
              <a:lnSpc>
                <a:spcPct val="150000"/>
              </a:lnSpc>
            </a:pPr>
            <a:r>
              <a:rPr lang="es-ES" b="1" dirty="0" smtClean="0">
                <a:solidFill>
                  <a:srgbClr val="D70007"/>
                </a:solidFill>
                <a:latin typeface="Lato" panose="020F0502020204030203" pitchFamily="34" charset="77"/>
              </a:rPr>
              <a:t>10. </a:t>
            </a:r>
            <a:endParaRPr lang="es-AR" b="1" dirty="0">
              <a:solidFill>
                <a:srgbClr val="D70007"/>
              </a:solidFill>
              <a:latin typeface="Lato" panose="020F0502020204030203" pitchFamily="34" charset="77"/>
            </a:endParaRPr>
          </a:p>
        </p:txBody>
      </p:sp>
      <p:pic>
        <p:nvPicPr>
          <p:cNvPr id="6" name="Imagen 5">
            <a:extLst>
              <a:ext uri="{FF2B5EF4-FFF2-40B4-BE49-F238E27FC236}">
                <a16:creationId xmlns:a16="http://schemas.microsoft.com/office/drawing/2014/main" id="{A7BDEDB7-7F0D-E150-566B-47C67130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302325" cy="685800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a:extLst>
              <a:ext uri="{FF2B5EF4-FFF2-40B4-BE49-F238E27FC236}">
                <a16:creationId xmlns:a16="http://schemas.microsoft.com/office/drawing/2014/main" id="{E692DAF2-98F2-CB5F-B800-FA8B2A78B0FD}"/>
              </a:ext>
            </a:extLst>
          </p:cNvPr>
          <p:cNvSpPr txBox="1"/>
          <p:nvPr/>
        </p:nvSpPr>
        <p:spPr>
          <a:xfrm>
            <a:off x="6875116" y="1684301"/>
            <a:ext cx="4561917" cy="4247317"/>
          </a:xfrm>
          <a:prstGeom prst="rect">
            <a:avLst/>
          </a:prstGeom>
          <a:noFill/>
        </p:spPr>
        <p:txBody>
          <a:bodyPr wrap="square" rtlCol="0">
            <a:spAutoFit/>
          </a:bodyPr>
          <a:lstStyle/>
          <a:p>
            <a:pPr>
              <a:lnSpc>
                <a:spcPct val="150000"/>
              </a:lnSpc>
            </a:pPr>
            <a:r>
              <a:rPr lang="es-AR" dirty="0" smtClean="0">
                <a:solidFill>
                  <a:srgbClr val="606060"/>
                </a:solidFill>
                <a:latin typeface="Lato Light" panose="020F0302020204030203" pitchFamily="34" charset="77"/>
              </a:rPr>
              <a:t>Nuestro equipo </a:t>
            </a:r>
            <a:endParaRPr lang="es-AR"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Introducción </a:t>
            </a:r>
          </a:p>
          <a:p>
            <a:pPr>
              <a:lnSpc>
                <a:spcPct val="150000"/>
              </a:lnSpc>
            </a:pPr>
            <a:r>
              <a:rPr lang="es-AR" dirty="0" smtClean="0">
                <a:solidFill>
                  <a:srgbClr val="606060"/>
                </a:solidFill>
                <a:latin typeface="Lato Light" panose="020F0302020204030203" pitchFamily="34" charset="77"/>
              </a:rPr>
              <a:t>Reseña </a:t>
            </a:r>
            <a:r>
              <a:rPr lang="es-AR" dirty="0">
                <a:solidFill>
                  <a:srgbClr val="606060"/>
                </a:solidFill>
                <a:latin typeface="Lato Light" panose="020F0302020204030203" pitchFamily="34" charset="77"/>
              </a:rPr>
              <a:t>histórica de la Empresa </a:t>
            </a:r>
            <a:endParaRPr lang="es-AR" dirty="0" smtClean="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Objetivos</a:t>
            </a:r>
            <a:endParaRPr lang="es-AR"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Sprint </a:t>
            </a:r>
            <a:r>
              <a:rPr lang="es-ES" dirty="0">
                <a:solidFill>
                  <a:srgbClr val="606060"/>
                </a:solidFill>
                <a:latin typeface="Lato Light" panose="020F0302020204030203" pitchFamily="34" charset="77"/>
              </a:rPr>
              <a:t>1 </a:t>
            </a:r>
            <a:r>
              <a:rPr lang="es-ES" dirty="0" smtClean="0">
                <a:solidFill>
                  <a:srgbClr val="606060"/>
                </a:solidFill>
                <a:latin typeface="Lato Light" panose="020F0302020204030203" pitchFamily="34" charset="77"/>
              </a:rPr>
              <a:t>- Herramientas </a:t>
            </a:r>
            <a:r>
              <a:rPr lang="es-ES" dirty="0">
                <a:solidFill>
                  <a:srgbClr val="606060"/>
                </a:solidFill>
                <a:latin typeface="Lato Light" panose="020F0302020204030203" pitchFamily="34" charset="77"/>
              </a:rPr>
              <a:t>utilizadas</a:t>
            </a:r>
            <a:endParaRPr lang="es-AR" dirty="0">
              <a:solidFill>
                <a:srgbClr val="606060"/>
              </a:solidFill>
              <a:latin typeface="Lato Light" panose="020F0302020204030203" pitchFamily="34" charset="77"/>
            </a:endParaRPr>
          </a:p>
          <a:p>
            <a:pPr>
              <a:lnSpc>
                <a:spcPct val="150000"/>
              </a:lnSpc>
            </a:pPr>
            <a:r>
              <a:rPr lang="es-AR" dirty="0" smtClean="0">
                <a:solidFill>
                  <a:srgbClr val="606060"/>
                </a:solidFill>
                <a:latin typeface="Lato Light" panose="020F0302020204030203" pitchFamily="34" charset="77"/>
              </a:rPr>
              <a:t>Sprint 2 - ETL - Normalización de datos</a:t>
            </a:r>
          </a:p>
          <a:p>
            <a:pPr>
              <a:lnSpc>
                <a:spcPct val="150000"/>
              </a:lnSpc>
            </a:pPr>
            <a:r>
              <a:rPr lang="es-AR" dirty="0" smtClean="0">
                <a:solidFill>
                  <a:srgbClr val="606060"/>
                </a:solidFill>
                <a:latin typeface="Lato Light" panose="020F0302020204030203" pitchFamily="34" charset="77"/>
              </a:rPr>
              <a:t>Sprint 3 - Resultados</a:t>
            </a:r>
          </a:p>
          <a:p>
            <a:pPr>
              <a:lnSpc>
                <a:spcPct val="150000"/>
              </a:lnSpc>
            </a:pPr>
            <a:r>
              <a:rPr lang="es-ES" dirty="0" smtClean="0">
                <a:solidFill>
                  <a:srgbClr val="606060"/>
                </a:solidFill>
                <a:latin typeface="Lato Light" panose="020F0302020204030203" pitchFamily="34" charset="77"/>
              </a:rPr>
              <a:t>Visualizaciones del Proyecto</a:t>
            </a:r>
            <a:endParaRPr lang="es-ES"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Hallazgos y Recomendaciones</a:t>
            </a:r>
          </a:p>
          <a:p>
            <a:pPr>
              <a:lnSpc>
                <a:spcPct val="150000"/>
              </a:lnSpc>
            </a:pPr>
            <a:r>
              <a:rPr lang="es-ES" dirty="0" smtClean="0">
                <a:solidFill>
                  <a:srgbClr val="606060"/>
                </a:solidFill>
                <a:latin typeface="Lato Light" panose="020F0302020204030203" pitchFamily="34" charset="77"/>
              </a:rPr>
              <a:t>Cierre</a:t>
            </a:r>
            <a:endParaRPr lang="es-AR" dirty="0">
              <a:solidFill>
                <a:srgbClr val="606060"/>
              </a:solidFill>
              <a:latin typeface="Lato Light" panose="020F0302020204030203" pitchFamily="34" charset="77"/>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871635" y="172448"/>
            <a:ext cx="3278333" cy="276999"/>
          </a:xfrm>
          <a:prstGeom prst="rect">
            <a:avLst/>
          </a:prstGeom>
          <a:noFill/>
        </p:spPr>
        <p:txBody>
          <a:bodyPr wrap="square" rtlCol="0">
            <a:spAutoFit/>
          </a:bodyPr>
          <a:lstStyle/>
          <a:p>
            <a:r>
              <a:rPr lang="es-AR" sz="1200" dirty="0" smtClean="0">
                <a:solidFill>
                  <a:schemeClr val="bg1"/>
                </a:solidFill>
                <a:latin typeface="Lato Light" panose="020F0302020204030203" pitchFamily="34" charset="77"/>
              </a:rPr>
              <a:t>PROYECTO de Análisis de datos Ergonómicos</a:t>
            </a:r>
            <a:endParaRPr lang="es-AR" sz="1200" dirty="0">
              <a:solidFill>
                <a:schemeClr val="bg1"/>
              </a:solidFill>
              <a:latin typeface="Lato Light" panose="020F0302020204030203" pitchFamily="34" charset="77"/>
            </a:endParaRPr>
          </a:p>
        </p:txBody>
      </p:sp>
      <p:sp>
        <p:nvSpPr>
          <p:cNvPr id="10" name="CuadroTexto 9">
            <a:extLst>
              <a:ext uri="{FF2B5EF4-FFF2-40B4-BE49-F238E27FC236}">
                <a16:creationId xmlns:a16="http://schemas.microsoft.com/office/drawing/2014/main" id="{3051CA5D-4E46-BE24-D32C-35D8CC7C7F26}"/>
              </a:ext>
            </a:extLst>
          </p:cNvPr>
          <p:cNvSpPr txBox="1"/>
          <p:nvPr/>
        </p:nvSpPr>
        <p:spPr>
          <a:xfrm>
            <a:off x="6302325" y="119013"/>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1178331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30</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Recomendaciones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589649" y="1836896"/>
            <a:ext cx="8827477" cy="3970318"/>
          </a:xfrm>
          <a:prstGeom prst="rect">
            <a:avLst/>
          </a:prstGeom>
          <a:noFill/>
        </p:spPr>
        <p:txBody>
          <a:bodyPr wrap="square" rtlCol="0">
            <a:spAutoFit/>
          </a:bodyPr>
          <a:lstStyle/>
          <a:p>
            <a:pPr algn="just"/>
            <a:r>
              <a:rPr lang="es-AR" b="1" dirty="0">
                <a:latin typeface="Lato" panose="020F0502020204030203"/>
              </a:rPr>
              <a:t>Con base en la experiencia adquirida a lo largo de este proceso de análisis de datos, consideramos que la mejor recomendación es implementar un sistema de extracción automática de información. Este tipo de solución no solo facilita la recopilación y el almacenamiento de datos, sino que también optimiza la eficiencia operativa al reducir la intervención manual, minimizando errores y ahorrando tiempo.</a:t>
            </a:r>
          </a:p>
          <a:p>
            <a:pPr algn="just"/>
            <a:r>
              <a:rPr lang="es-AR" b="1" dirty="0">
                <a:latin typeface="Lato" panose="020F0502020204030203"/>
              </a:rPr>
              <a:t>Un sistema de este tipo permitirá seguir utilizando las planillas de </a:t>
            </a:r>
            <a:r>
              <a:rPr lang="es-AR" b="1" dirty="0" err="1">
                <a:latin typeface="Lato" panose="020F0502020204030203"/>
              </a:rPr>
              <a:t>Ocra</a:t>
            </a:r>
            <a:r>
              <a:rPr lang="es-AR" b="1" dirty="0">
                <a:latin typeface="Lato" panose="020F0502020204030203"/>
              </a:rPr>
              <a:t>, respetando los procesos ya establecidos en la organización. Además, garantizará que la información extraída quede registrada de manera estructurada en una base de datos, lo que posibilitará un análisis más profundo y detallado cuando sea necesario. Esto, a su vez, contribuirá a una toma de decisiones más informada y fundamentada, alineándose con las necesidades estratégicas de la organización y fortaleciendo sus capacidades analíticas a largo plazo.</a:t>
            </a:r>
          </a:p>
          <a:p>
            <a:pPr algn="just"/>
            <a:r>
              <a:rPr lang="es-AR" b="1" dirty="0">
                <a:latin typeface="Lato" panose="020F0502020204030203"/>
              </a:rPr>
              <a:t>En resumen, la implementación de un sistema de extracción automática de datos representa una inversión clave para modernizar los procesos actuales, mejorar la calidad de los datos disponibles y asegurar su utilidad en futuros proyectos de análisis y planificación.</a:t>
            </a:r>
          </a:p>
        </p:txBody>
      </p:sp>
    </p:spTree>
    <p:extLst>
      <p:ext uri="{BB962C8B-B14F-4D97-AF65-F5344CB8AC3E}">
        <p14:creationId xmlns:p14="http://schemas.microsoft.com/office/powerpoint/2010/main" val="1692215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10463" y="2721841"/>
            <a:ext cx="1465783" cy="461665"/>
          </a:xfrm>
          <a:prstGeom prst="rect">
            <a:avLst/>
          </a:prstGeom>
        </p:spPr>
        <p:txBody>
          <a:bodyPr wrap="square">
            <a:spAutoFit/>
          </a:bodyPr>
          <a:lstStyle/>
          <a:p>
            <a:r>
              <a:rPr lang="es-AR" sz="2400" b="1" dirty="0" smtClean="0">
                <a:solidFill>
                  <a:schemeClr val="bg1"/>
                </a:solidFill>
                <a:latin typeface="Lato" panose="020F0502020204030203" pitchFamily="34" charset="77"/>
              </a:rPr>
              <a:t>10. </a:t>
            </a:r>
            <a:r>
              <a:rPr lang="es-ES" sz="2400" b="1" dirty="0" smtClean="0">
                <a:solidFill>
                  <a:schemeClr val="bg1"/>
                </a:solidFill>
                <a:latin typeface="Lato" panose="020F0502020204030203" pitchFamily="34" charset="77"/>
              </a:rPr>
              <a:t>Cierre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3902"/>
          <a:stretch/>
        </p:blipFill>
        <p:spPr>
          <a:xfrm>
            <a:off x="5870786" y="929452"/>
            <a:ext cx="6236806" cy="50405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531543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32</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Conclusión</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913839" y="1251703"/>
            <a:ext cx="10684480" cy="4791055"/>
          </a:xfrm>
          <a:prstGeom prst="rect">
            <a:avLst/>
          </a:prstGeom>
          <a:noFill/>
        </p:spPr>
        <p:txBody>
          <a:bodyPr wrap="square" rtlCol="0">
            <a:spAutoFit/>
          </a:bodyPr>
          <a:lstStyle/>
          <a:p>
            <a:pPr algn="just">
              <a:spcAft>
                <a:spcPts val="800"/>
              </a:spcAft>
            </a:pPr>
            <a:r>
              <a:rPr lang="es-AR" b="1" dirty="0">
                <a:latin typeface="Lato" panose="020F0502020204030203"/>
                <a:ea typeface="Calibri" panose="020F0502020204030204" pitchFamily="34" charset="0"/>
                <a:cs typeface="Times New Roman" panose="02020603050405020304" pitchFamily="18" charset="0"/>
              </a:rPr>
              <a:t>En los puestos clasificados con riesgo 3, se identificaron patrones de acciones ergonómicamente críticas que predominan en las tareas realizadas. Estas acciones incluyen:</a:t>
            </a:r>
          </a:p>
          <a:p>
            <a:pPr algn="just">
              <a:spcAft>
                <a:spcPts val="800"/>
              </a:spcAft>
            </a:pPr>
            <a:r>
              <a:rPr lang="es-AR" b="1" u="sng" dirty="0">
                <a:solidFill>
                  <a:srgbClr val="FF0000"/>
                </a:solidFill>
                <a:latin typeface="Lato" panose="020F0502020204030203"/>
                <a:ea typeface="Calibri" panose="020F0502020204030204" pitchFamily="34" charset="0"/>
                <a:cs typeface="Times New Roman" panose="02020603050405020304" pitchFamily="18" charset="0"/>
              </a:rPr>
              <a:t>Flexión de </a:t>
            </a:r>
            <a:r>
              <a:rPr lang="es-AR" b="1" u="sng" dirty="0" smtClean="0">
                <a:solidFill>
                  <a:srgbClr val="FF0000"/>
                </a:solidFill>
                <a:latin typeface="Lato" panose="020F0502020204030203"/>
                <a:ea typeface="Calibri" panose="020F0502020204030204" pitchFamily="34" charset="0"/>
                <a:cs typeface="Times New Roman" panose="02020603050405020304" pitchFamily="18" charset="0"/>
              </a:rPr>
              <a:t>muñeca:</a:t>
            </a:r>
            <a:r>
              <a:rPr lang="es-AR" b="1" dirty="0" smtClean="0">
                <a:solidFill>
                  <a:srgbClr val="FF0000"/>
                </a:solidFill>
                <a:latin typeface="Lato" panose="020F0502020204030203"/>
                <a:ea typeface="Calibri" panose="020F0502020204030204" pitchFamily="34" charset="0"/>
                <a:cs typeface="Times New Roman" panose="02020603050405020304" pitchFamily="18" charset="0"/>
              </a:rPr>
              <a:t> </a:t>
            </a:r>
            <a:r>
              <a:rPr lang="es-AR" b="1" dirty="0" smtClean="0">
                <a:latin typeface="Lato" panose="020F0502020204030203"/>
                <a:ea typeface="Calibri" panose="020F0502020204030204" pitchFamily="34" charset="0"/>
                <a:cs typeface="Times New Roman" panose="02020603050405020304" pitchFamily="18" charset="0"/>
              </a:rPr>
              <a:t>Movimiento </a:t>
            </a:r>
            <a:r>
              <a:rPr lang="es-AR" b="1" dirty="0">
                <a:latin typeface="Lato" panose="020F0502020204030203"/>
                <a:ea typeface="Calibri" panose="020F0502020204030204" pitchFamily="34" charset="0"/>
                <a:cs typeface="Times New Roman" panose="02020603050405020304" pitchFamily="18" charset="0"/>
              </a:rPr>
              <a:t>repetitivo que genera tensión en los tendones y músculos del antebrazo.</a:t>
            </a:r>
          </a:p>
          <a:p>
            <a:pPr algn="just">
              <a:spcAft>
                <a:spcPts val="800"/>
              </a:spcAft>
            </a:pPr>
            <a:r>
              <a:rPr lang="es-AR" b="1" dirty="0">
                <a:latin typeface="Lato" panose="020F0502020204030203"/>
                <a:ea typeface="Calibri" panose="020F0502020204030204" pitchFamily="34" charset="0"/>
                <a:cs typeface="Times New Roman" panose="02020603050405020304" pitchFamily="18" charset="0"/>
              </a:rPr>
              <a:t>Asociado a tareas de precisión o fuerza que requieren mantener posiciones poco naturales durante periodos prolongados.</a:t>
            </a:r>
          </a:p>
          <a:p>
            <a:pPr algn="just">
              <a:spcAft>
                <a:spcPts val="800"/>
              </a:spcAft>
            </a:pPr>
            <a:r>
              <a:rPr lang="es-AR" b="1" u="sng" dirty="0">
                <a:solidFill>
                  <a:srgbClr val="FF0000"/>
                </a:solidFill>
                <a:latin typeface="Lato" panose="020F0502020204030203"/>
                <a:ea typeface="Calibri" panose="020F0502020204030204" pitchFamily="34" charset="0"/>
                <a:cs typeface="Times New Roman" panose="02020603050405020304" pitchFamily="18" charset="0"/>
              </a:rPr>
              <a:t>Prensión </a:t>
            </a:r>
            <a:r>
              <a:rPr lang="es-AR" b="1" u="sng" dirty="0" smtClean="0">
                <a:solidFill>
                  <a:srgbClr val="FF0000"/>
                </a:solidFill>
                <a:latin typeface="Lato" panose="020F0502020204030203"/>
                <a:ea typeface="Calibri" panose="020F0502020204030204" pitchFamily="34" charset="0"/>
                <a:cs typeface="Times New Roman" panose="02020603050405020304" pitchFamily="18" charset="0"/>
              </a:rPr>
              <a:t>palmar:</a:t>
            </a:r>
            <a:r>
              <a:rPr lang="es-AR" b="1" dirty="0" smtClean="0">
                <a:solidFill>
                  <a:srgbClr val="FF0000"/>
                </a:solidFill>
                <a:latin typeface="Lato" panose="020F0502020204030203"/>
                <a:ea typeface="Calibri" panose="020F0502020204030204" pitchFamily="34" charset="0"/>
                <a:cs typeface="Times New Roman" panose="02020603050405020304" pitchFamily="18" charset="0"/>
              </a:rPr>
              <a:t>  </a:t>
            </a:r>
            <a:r>
              <a:rPr lang="es-AR" b="1" dirty="0" smtClean="0">
                <a:latin typeface="Lato" panose="020F0502020204030203"/>
                <a:ea typeface="Calibri" panose="020F0502020204030204" pitchFamily="34" charset="0"/>
                <a:cs typeface="Times New Roman" panose="02020603050405020304" pitchFamily="18" charset="0"/>
              </a:rPr>
              <a:t>Uso </a:t>
            </a:r>
            <a:r>
              <a:rPr lang="es-AR" b="1" dirty="0">
                <a:latin typeface="Lato" panose="020F0502020204030203"/>
                <a:ea typeface="Calibri" panose="020F0502020204030204" pitchFamily="34" charset="0"/>
                <a:cs typeface="Times New Roman" panose="02020603050405020304" pitchFamily="18" charset="0"/>
              </a:rPr>
              <a:t>de la palma para agarrar herramientas o piezas, aplicando fuerza constante.</a:t>
            </a:r>
          </a:p>
          <a:p>
            <a:pPr algn="just">
              <a:spcAft>
                <a:spcPts val="800"/>
              </a:spcAft>
            </a:pPr>
            <a:r>
              <a:rPr lang="es-AR" b="1" dirty="0">
                <a:latin typeface="Lato" panose="020F0502020204030203"/>
                <a:ea typeface="Calibri" panose="020F0502020204030204" pitchFamily="34" charset="0"/>
                <a:cs typeface="Times New Roman" panose="02020603050405020304" pitchFamily="18" charset="0"/>
              </a:rPr>
              <a:t>Contribuye a la fatiga muscular en la mano y el antebrazo.</a:t>
            </a:r>
          </a:p>
          <a:p>
            <a:pPr algn="just">
              <a:spcAft>
                <a:spcPts val="800"/>
              </a:spcAft>
            </a:pPr>
            <a:r>
              <a:rPr lang="es-AR" b="1" u="sng" dirty="0">
                <a:solidFill>
                  <a:srgbClr val="FF0000"/>
                </a:solidFill>
                <a:latin typeface="Lato" panose="020F0502020204030203"/>
                <a:ea typeface="Calibri" panose="020F0502020204030204" pitchFamily="34" charset="0"/>
                <a:cs typeface="Times New Roman" panose="02020603050405020304" pitchFamily="18" charset="0"/>
              </a:rPr>
              <a:t>Pinza </a:t>
            </a:r>
            <a:r>
              <a:rPr lang="es-AR" b="1" u="sng" dirty="0" smtClean="0">
                <a:solidFill>
                  <a:srgbClr val="FF0000"/>
                </a:solidFill>
                <a:latin typeface="Lato" panose="020F0502020204030203"/>
                <a:ea typeface="Calibri" panose="020F0502020204030204" pitchFamily="34" charset="0"/>
                <a:cs typeface="Times New Roman" panose="02020603050405020304" pitchFamily="18" charset="0"/>
              </a:rPr>
              <a:t>fina:</a:t>
            </a:r>
            <a:r>
              <a:rPr lang="es-AR" b="1" dirty="0" smtClean="0">
                <a:solidFill>
                  <a:srgbClr val="FF0000"/>
                </a:solidFill>
                <a:latin typeface="Lato" panose="020F0502020204030203"/>
                <a:ea typeface="Calibri" panose="020F0502020204030204" pitchFamily="34" charset="0"/>
                <a:cs typeface="Times New Roman" panose="02020603050405020304" pitchFamily="18" charset="0"/>
              </a:rPr>
              <a:t> </a:t>
            </a:r>
            <a:r>
              <a:rPr lang="es-AR" b="1" dirty="0" smtClean="0">
                <a:latin typeface="Lato" panose="020F0502020204030203"/>
                <a:ea typeface="Calibri" panose="020F0502020204030204" pitchFamily="34" charset="0"/>
                <a:cs typeface="Times New Roman" panose="02020603050405020304" pitchFamily="18" charset="0"/>
              </a:rPr>
              <a:t>Movimientos </a:t>
            </a:r>
            <a:r>
              <a:rPr lang="es-AR" b="1" dirty="0">
                <a:latin typeface="Lato" panose="020F0502020204030203"/>
                <a:ea typeface="Calibri" panose="020F0502020204030204" pitchFamily="34" charset="0"/>
                <a:cs typeface="Times New Roman" panose="02020603050405020304" pitchFamily="18" charset="0"/>
              </a:rPr>
              <a:t>que involucran la punta de los dedos, como manipulación de objetos pequeños o montaje de componentes.</a:t>
            </a:r>
          </a:p>
          <a:p>
            <a:pPr algn="just">
              <a:spcAft>
                <a:spcPts val="800"/>
              </a:spcAft>
            </a:pPr>
            <a:r>
              <a:rPr lang="es-AR" b="1" dirty="0">
                <a:latin typeface="Lato" panose="020F0502020204030203"/>
                <a:ea typeface="Calibri" panose="020F0502020204030204" pitchFamily="34" charset="0"/>
                <a:cs typeface="Times New Roman" panose="02020603050405020304" pitchFamily="18" charset="0"/>
              </a:rPr>
              <a:t>Estos movimientos son altamente exigentes para los músculos intrínsecos de la mano y pueden provocar sobrecarga si no se alternan con otras actividades.</a:t>
            </a:r>
          </a:p>
          <a:p>
            <a:pPr algn="just">
              <a:spcAft>
                <a:spcPts val="800"/>
              </a:spcAft>
            </a:pPr>
            <a:r>
              <a:rPr lang="es-AR" b="1" u="sng" dirty="0" smtClean="0">
                <a:solidFill>
                  <a:srgbClr val="FF0000"/>
                </a:solidFill>
                <a:latin typeface="Lato" panose="020F0502020204030203"/>
                <a:ea typeface="Calibri" panose="020F0502020204030204" pitchFamily="34" charset="0"/>
                <a:cs typeface="Times New Roman" panose="02020603050405020304" pitchFamily="18" charset="0"/>
              </a:rPr>
              <a:t>Tirón:</a:t>
            </a:r>
            <a:r>
              <a:rPr lang="es-AR" b="1" dirty="0">
                <a:solidFill>
                  <a:srgbClr val="FF0000"/>
                </a:solidFill>
                <a:latin typeface="Lato" panose="020F0502020204030203"/>
                <a:ea typeface="Calibri" panose="020F0502020204030204" pitchFamily="34" charset="0"/>
                <a:cs typeface="Times New Roman" panose="02020603050405020304" pitchFamily="18" charset="0"/>
              </a:rPr>
              <a:t> </a:t>
            </a:r>
            <a:r>
              <a:rPr lang="es-AR" b="1" dirty="0" smtClean="0">
                <a:latin typeface="Lato" panose="020F0502020204030203"/>
                <a:ea typeface="Calibri" panose="020F0502020204030204" pitchFamily="34" charset="0"/>
                <a:cs typeface="Times New Roman" panose="02020603050405020304" pitchFamily="18" charset="0"/>
              </a:rPr>
              <a:t>Acciones </a:t>
            </a:r>
            <a:r>
              <a:rPr lang="es-AR" b="1" dirty="0">
                <a:latin typeface="Lato" panose="020F0502020204030203"/>
                <a:ea typeface="Calibri" panose="020F0502020204030204" pitchFamily="34" charset="0"/>
                <a:cs typeface="Times New Roman" panose="02020603050405020304" pitchFamily="18" charset="0"/>
              </a:rPr>
              <a:t>que requieren jalar objetos, a menudo combinadas con fuerza excesiva o posturas inadecuadas.</a:t>
            </a:r>
          </a:p>
          <a:p>
            <a:pPr algn="just">
              <a:spcAft>
                <a:spcPts val="800"/>
              </a:spcAft>
            </a:pPr>
            <a:r>
              <a:rPr lang="es-AR" b="1" dirty="0">
                <a:latin typeface="Lato" panose="020F0502020204030203"/>
                <a:ea typeface="Calibri" panose="020F0502020204030204" pitchFamily="34" charset="0"/>
                <a:cs typeface="Times New Roman" panose="02020603050405020304" pitchFamily="18" charset="0"/>
              </a:rPr>
              <a:t>Puede afectar la integridad de las muñecas, hombros y espalda, aumentando el riesgo de lesiones.</a:t>
            </a:r>
          </a:p>
        </p:txBody>
      </p:sp>
    </p:spTree>
    <p:extLst>
      <p:ext uri="{BB962C8B-B14F-4D97-AF65-F5344CB8AC3E}">
        <p14:creationId xmlns:p14="http://schemas.microsoft.com/office/powerpoint/2010/main" val="83220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4193664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BD17532-19C4-8444-9A15-A523EADAA096}"/>
              </a:ext>
            </a:extLst>
          </p:cNvPr>
          <p:cNvSpPr txBox="1"/>
          <p:nvPr/>
        </p:nvSpPr>
        <p:spPr>
          <a:xfrm>
            <a:off x="7071361" y="5296374"/>
            <a:ext cx="5134707" cy="1015663"/>
          </a:xfrm>
          <a:prstGeom prst="rect">
            <a:avLst/>
          </a:prstGeom>
          <a:noFill/>
        </p:spPr>
        <p:txBody>
          <a:bodyPr wrap="square" rtlCol="0">
            <a:spAutoFit/>
          </a:bodyPr>
          <a:lstStyle/>
          <a:p>
            <a:r>
              <a:rPr lang="es-AR" sz="6000" b="1" dirty="0">
                <a:solidFill>
                  <a:schemeClr val="bg1"/>
                </a:solidFill>
                <a:latin typeface="Lato" panose="020F0502020204030203" pitchFamily="34" charset="77"/>
              </a:rPr>
              <a:t>Muchas gracias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62" y="-28137"/>
            <a:ext cx="1303606" cy="1345321"/>
          </a:xfrm>
          <a:prstGeom prst="rect">
            <a:avLst/>
          </a:prstGeom>
        </p:spPr>
      </p:pic>
      <p:pic>
        <p:nvPicPr>
          <p:cNvPr id="8" name="Imagen 7"/>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9" name="CuadroTexto 8">
            <a:extLst>
              <a:ext uri="{FF2B5EF4-FFF2-40B4-BE49-F238E27FC236}">
                <a16:creationId xmlns:a16="http://schemas.microsoft.com/office/drawing/2014/main" id="{2A925595-0B37-3431-0D2A-F35BD4BA57DC}"/>
              </a:ext>
            </a:extLst>
          </p:cNvPr>
          <p:cNvSpPr txBox="1"/>
          <p:nvPr/>
        </p:nvSpPr>
        <p:spPr>
          <a:xfrm>
            <a:off x="2643164" y="4133994"/>
            <a:ext cx="6527409" cy="52322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800" dirty="0">
                <a:solidFill>
                  <a:srgbClr val="FFFFFF"/>
                </a:solidFill>
                <a:latin typeface="Lato" panose="020F0502020204030203"/>
              </a:rPr>
              <a:t>E</a:t>
            </a:r>
            <a:r>
              <a:rPr lang="es-AR" sz="2800" dirty="0" smtClean="0">
                <a:solidFill>
                  <a:srgbClr val="FFFFFF"/>
                </a:solidFill>
                <a:latin typeface="Lato" panose="020F0502020204030203"/>
              </a:rPr>
              <a:t>quipo </a:t>
            </a:r>
            <a:r>
              <a:rPr lang="es-AR" sz="2800" dirty="0">
                <a:solidFill>
                  <a:srgbClr val="FFFFFF"/>
                </a:solidFill>
                <a:latin typeface="Lato" panose="020F0502020204030203"/>
              </a:rPr>
              <a:t>Nº 5 - </a:t>
            </a:r>
            <a:r>
              <a:rPr lang="es-AR" sz="2800" dirty="0" smtClean="0">
                <a:solidFill>
                  <a:srgbClr val="FFFFFF"/>
                </a:solidFill>
                <a:latin typeface="Lato" panose="020F0502020204030203"/>
              </a:rPr>
              <a:t>Prácticas </a:t>
            </a:r>
            <a:r>
              <a:rPr lang="es-AR" sz="2800" dirty="0">
                <a:solidFill>
                  <a:srgbClr val="FFFFFF"/>
                </a:solidFill>
                <a:latin typeface="Lato" panose="020F0502020204030203"/>
              </a:rPr>
              <a:t>Profesionalizantes 1</a:t>
            </a:r>
            <a:endParaRPr lang="es-AR" sz="2800" dirty="0">
              <a:solidFill>
                <a:schemeClr val="bg1"/>
              </a:solidFill>
              <a:latin typeface="Lato" panose="020F0502020204030203"/>
            </a:endParaRPr>
          </a:p>
        </p:txBody>
      </p:sp>
      <p:sp>
        <p:nvSpPr>
          <p:cNvPr id="7" name="CuadroTexto 6">
            <a:extLst>
              <a:ext uri="{FF2B5EF4-FFF2-40B4-BE49-F238E27FC236}">
                <a16:creationId xmlns:a16="http://schemas.microsoft.com/office/drawing/2014/main" id="{EBD17532-19C4-8444-9A15-A523EADAA096}"/>
              </a:ext>
            </a:extLst>
          </p:cNvPr>
          <p:cNvSpPr txBox="1"/>
          <p:nvPr/>
        </p:nvSpPr>
        <p:spPr>
          <a:xfrm>
            <a:off x="1707490" y="1417342"/>
            <a:ext cx="7928878" cy="1569660"/>
          </a:xfrm>
          <a:prstGeom prst="rect">
            <a:avLst/>
          </a:prstGeom>
          <a:noFill/>
        </p:spPr>
        <p:txBody>
          <a:bodyPr wrap="square" rtlCol="0">
            <a:spAutoFit/>
          </a:bodyPr>
          <a:lstStyle/>
          <a:p>
            <a:pPr algn="just"/>
            <a:r>
              <a:rPr lang="es-ES" sz="4800" b="1" dirty="0" smtClean="0">
                <a:solidFill>
                  <a:schemeClr val="bg1"/>
                </a:solidFill>
                <a:latin typeface="Lato" panose="020F0502020204030203" pitchFamily="34" charset="77"/>
              </a:rPr>
              <a:t>Abrimos este espacio para dudas, consulta o comentarios</a:t>
            </a:r>
            <a:endParaRPr lang="es-AR" sz="4800" b="1" dirty="0">
              <a:solidFill>
                <a:schemeClr val="bg1"/>
              </a:solidFill>
              <a:latin typeface="Lato" panose="020F0502020204030203" pitchFamily="34" charset="77"/>
            </a:endParaRPr>
          </a:p>
        </p:txBody>
      </p:sp>
    </p:spTree>
    <p:extLst>
      <p:ext uri="{BB962C8B-B14F-4D97-AF65-F5344CB8AC3E}">
        <p14:creationId xmlns:p14="http://schemas.microsoft.com/office/powerpoint/2010/main" val="2337065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773359" y="981060"/>
            <a:ext cx="7618889" cy="461665"/>
          </a:xfrm>
          <a:prstGeom prst="rect">
            <a:avLst/>
          </a:prstGeom>
          <a:noFill/>
        </p:spPr>
        <p:txBody>
          <a:bodyPr wrap="square" rtlCol="0">
            <a:spAutoFit/>
          </a:bodyPr>
          <a:lstStyle/>
          <a:p>
            <a:r>
              <a:rPr lang="es-ES" sz="2400" b="1" dirty="0" smtClean="0">
                <a:solidFill>
                  <a:srgbClr val="D70007"/>
                </a:solidFill>
                <a:latin typeface="Lato" panose="020F0502020204030203" pitchFamily="34" charset="77"/>
              </a:rPr>
              <a:t>01. EQUIPO Nº 5 – Prácticas Profesionalizantes 1</a:t>
            </a:r>
            <a:endParaRPr lang="es-AR" sz="2000" b="1" dirty="0">
              <a:solidFill>
                <a:srgbClr val="D70007"/>
              </a:solidFill>
              <a:latin typeface="Lato" panose="020F0502020204030203" pitchFamily="34" charset="77"/>
            </a:endParaRPr>
          </a:p>
        </p:txBody>
      </p:sp>
      <p:pic>
        <p:nvPicPr>
          <p:cNvPr id="5" name="Imagen 4">
            <a:extLst>
              <a:ext uri="{FF2B5EF4-FFF2-40B4-BE49-F238E27FC236}">
                <a16:creationId xmlns:a16="http://schemas.microsoft.com/office/drawing/2014/main" id="{CAD72B46-176C-24D4-45B7-70EE67441F18}"/>
              </a:ext>
            </a:extLst>
          </p:cNvPr>
          <p:cNvPicPr>
            <a:picLocks noChangeAspect="1"/>
          </p:cNvPicPr>
          <p:nvPr/>
        </p:nvPicPr>
        <p:blipFill rotWithShape="1">
          <a:blip r:embed="rId2">
            <a:extLst>
              <a:ext uri="{28A0092B-C50C-407E-A947-70E740481C1C}">
                <a14:useLocalDpi xmlns:a14="http://schemas.microsoft.com/office/drawing/2010/main" val="0"/>
              </a:ext>
            </a:extLst>
          </a:blip>
          <a:srcRect l="5464" t="20291" r="4707" b="5922"/>
          <a:stretch/>
        </p:blipFill>
        <p:spPr>
          <a:xfrm>
            <a:off x="1093972" y="1500214"/>
            <a:ext cx="2379527" cy="3386999"/>
          </a:xfrm>
          <a:prstGeom prst="rect">
            <a:avLst/>
          </a:prstGeom>
        </p:spPr>
      </p:pic>
      <p:sp>
        <p:nvSpPr>
          <p:cNvPr id="16" name="Rectángulo 15">
            <a:extLst>
              <a:ext uri="{FF2B5EF4-FFF2-40B4-BE49-F238E27FC236}">
                <a16:creationId xmlns:a16="http://schemas.microsoft.com/office/drawing/2014/main" id="{50CA6154-6D38-DDF5-6DF7-1E9D12085055}"/>
              </a:ext>
            </a:extLst>
          </p:cNvPr>
          <p:cNvSpPr/>
          <p:nvPr/>
        </p:nvSpPr>
        <p:spPr>
          <a:xfrm>
            <a:off x="10922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CuadroTexto 16">
            <a:extLst>
              <a:ext uri="{FF2B5EF4-FFF2-40B4-BE49-F238E27FC236}">
                <a16:creationId xmlns:a16="http://schemas.microsoft.com/office/drawing/2014/main" id="{2320F717-A978-229A-D0D2-0E04FAD3B558}"/>
              </a:ext>
            </a:extLst>
          </p:cNvPr>
          <p:cNvSpPr txBox="1"/>
          <p:nvPr/>
        </p:nvSpPr>
        <p:spPr>
          <a:xfrm>
            <a:off x="1154558" y="5021179"/>
            <a:ext cx="2252104"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Líder del Proyecto</a:t>
            </a:r>
          </a:p>
          <a:p>
            <a:pPr algn="ctr"/>
            <a:r>
              <a:rPr lang="es-ES" sz="1700" dirty="0" smtClean="0">
                <a:solidFill>
                  <a:schemeClr val="bg1"/>
                </a:solidFill>
                <a:latin typeface="Lato" panose="020F0502020204030203" pitchFamily="34" charset="77"/>
              </a:rPr>
              <a:t>Comunicador suplente</a:t>
            </a:r>
            <a:endParaRPr lang="es-AR" sz="1700" dirty="0">
              <a:solidFill>
                <a:schemeClr val="bg1"/>
              </a:solidFill>
              <a:latin typeface="Lato" panose="020F0502020204030203" pitchFamily="34" charset="77"/>
            </a:endParaRPr>
          </a:p>
        </p:txBody>
      </p:sp>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grpSp>
        <p:nvGrpSpPr>
          <p:cNvPr id="10" name="Grupo 9"/>
          <p:cNvGrpSpPr/>
          <p:nvPr/>
        </p:nvGrpSpPr>
        <p:grpSpPr>
          <a:xfrm>
            <a:off x="6173184" y="1515231"/>
            <a:ext cx="2387616" cy="4278715"/>
            <a:chOff x="6173184" y="1529299"/>
            <a:chExt cx="2387616" cy="4278715"/>
          </a:xfrm>
        </p:grpSpPr>
        <p:pic>
          <p:nvPicPr>
            <p:cNvPr id="7" name="Imagen 6">
              <a:extLst>
                <a:ext uri="{FF2B5EF4-FFF2-40B4-BE49-F238E27FC236}">
                  <a16:creationId xmlns:a16="http://schemas.microsoft.com/office/drawing/2014/main" id="{B4975298-1709-4CDC-885A-820A902880BD}"/>
                </a:ext>
              </a:extLst>
            </p:cNvPr>
            <p:cNvPicPr>
              <a:picLocks noChangeAspect="1"/>
            </p:cNvPicPr>
            <p:nvPr/>
          </p:nvPicPr>
          <p:blipFill rotWithShape="1">
            <a:blip r:embed="rId4">
              <a:extLst>
                <a:ext uri="{28A0092B-C50C-407E-A947-70E740481C1C}">
                  <a14:useLocalDpi xmlns:a14="http://schemas.microsoft.com/office/drawing/2010/main" val="0"/>
                </a:ext>
              </a:extLst>
            </a:blip>
            <a:srcRect t="13107"/>
            <a:stretch/>
          </p:blipFill>
          <p:spPr>
            <a:xfrm>
              <a:off x="6175400" y="1529299"/>
              <a:ext cx="2373387" cy="2929958"/>
            </a:xfrm>
            <a:prstGeom prst="rect">
              <a:avLst/>
            </a:prstGeom>
          </p:spPr>
        </p:pic>
        <p:sp>
          <p:nvSpPr>
            <p:cNvPr id="20" name="Rectángulo 19">
              <a:extLst>
                <a:ext uri="{FF2B5EF4-FFF2-40B4-BE49-F238E27FC236}">
                  <a16:creationId xmlns:a16="http://schemas.microsoft.com/office/drawing/2014/main" id="{A6425314-1500-4912-A856-643D4FF95BD8}"/>
                </a:ext>
              </a:extLst>
            </p:cNvPr>
            <p:cNvSpPr/>
            <p:nvPr/>
          </p:nvSpPr>
          <p:spPr>
            <a:xfrm>
              <a:off x="61754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CuadroTexto 20">
              <a:extLst>
                <a:ext uri="{FF2B5EF4-FFF2-40B4-BE49-F238E27FC236}">
                  <a16:creationId xmlns:a16="http://schemas.microsoft.com/office/drawing/2014/main" id="{3E84F1A7-5AD3-C5AE-E58C-91BD60C65CB4}"/>
                </a:ext>
              </a:extLst>
            </p:cNvPr>
            <p:cNvSpPr txBox="1"/>
            <p:nvPr/>
          </p:nvSpPr>
          <p:spPr>
            <a:xfrm>
              <a:off x="6262985" y="5044261"/>
              <a:ext cx="2196000"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Experto en sistemas</a:t>
              </a:r>
            </a:p>
            <a:p>
              <a:pPr algn="ctr"/>
              <a:r>
                <a:rPr lang="es-ES" sz="1700" dirty="0" smtClean="0">
                  <a:solidFill>
                    <a:schemeClr val="bg1"/>
                  </a:solidFill>
                  <a:latin typeface="Lato" panose="020F0502020204030203" pitchFamily="34" charset="77"/>
                </a:rPr>
                <a:t>Analista de Datos</a:t>
              </a:r>
              <a:endParaRPr lang="es-AR" sz="1700" dirty="0">
                <a:solidFill>
                  <a:schemeClr val="bg1"/>
                </a:solidFill>
                <a:latin typeface="Lato" panose="020F0502020204030203" pitchFamily="34" charset="77"/>
              </a:endParaRPr>
            </a:p>
          </p:txBody>
        </p:sp>
        <p:sp>
          <p:nvSpPr>
            <p:cNvPr id="3" name="Rectángulo 2"/>
            <p:cNvSpPr/>
            <p:nvPr/>
          </p:nvSpPr>
          <p:spPr>
            <a:xfrm>
              <a:off x="6173184" y="4459257"/>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CRISTIAN COUTO </a:t>
              </a:r>
            </a:p>
          </p:txBody>
        </p:sp>
      </p:grpSp>
      <p:grpSp>
        <p:nvGrpSpPr>
          <p:cNvPr id="2" name="Grupo 1"/>
          <p:cNvGrpSpPr/>
          <p:nvPr/>
        </p:nvGrpSpPr>
        <p:grpSpPr>
          <a:xfrm>
            <a:off x="8707579" y="1501164"/>
            <a:ext cx="2409765" cy="4278714"/>
            <a:chOff x="8707579" y="1529300"/>
            <a:chExt cx="2409765" cy="4278714"/>
          </a:xfrm>
        </p:grpSpPr>
        <p:pic>
          <p:nvPicPr>
            <p:cNvPr id="8" name="Imagen 7">
              <a:extLst>
                <a:ext uri="{FF2B5EF4-FFF2-40B4-BE49-F238E27FC236}">
                  <a16:creationId xmlns:a16="http://schemas.microsoft.com/office/drawing/2014/main" id="{DA10B72E-539A-8994-28F8-6B79A28EF366}"/>
                </a:ext>
              </a:extLst>
            </p:cNvPr>
            <p:cNvPicPr>
              <a:picLocks noChangeAspect="1"/>
            </p:cNvPicPr>
            <p:nvPr/>
          </p:nvPicPr>
          <p:blipFill rotWithShape="1">
            <a:blip r:embed="rId5">
              <a:extLst>
                <a:ext uri="{28A0092B-C50C-407E-A947-70E740481C1C}">
                  <a14:useLocalDpi xmlns:a14="http://schemas.microsoft.com/office/drawing/2010/main" val="0"/>
                </a:ext>
              </a:extLst>
            </a:blip>
            <a:srcRect l="14999" r="8016" b="14600"/>
            <a:stretch/>
          </p:blipFill>
          <p:spPr>
            <a:xfrm>
              <a:off x="8722991" y="1529300"/>
              <a:ext cx="2368781" cy="3357914"/>
            </a:xfrm>
            <a:prstGeom prst="rect">
              <a:avLst/>
            </a:prstGeom>
          </p:spPr>
        </p:pic>
        <p:sp>
          <p:nvSpPr>
            <p:cNvPr id="11" name="Rectángulo 10">
              <a:extLst>
                <a:ext uri="{FF2B5EF4-FFF2-40B4-BE49-F238E27FC236}">
                  <a16:creationId xmlns:a16="http://schemas.microsoft.com/office/drawing/2014/main" id="{ED16B63E-C43C-B52C-6923-22A63263D928}"/>
                </a:ext>
              </a:extLst>
            </p:cNvPr>
            <p:cNvSpPr/>
            <p:nvPr/>
          </p:nvSpPr>
          <p:spPr>
            <a:xfrm>
              <a:off x="8707579" y="4871300"/>
              <a:ext cx="2387621"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CuadroTexto 14">
              <a:extLst>
                <a:ext uri="{FF2B5EF4-FFF2-40B4-BE49-F238E27FC236}">
                  <a16:creationId xmlns:a16="http://schemas.microsoft.com/office/drawing/2014/main" id="{6DF8254F-B213-BDA5-47CC-A7EB94EE4ACC}"/>
                </a:ext>
              </a:extLst>
            </p:cNvPr>
            <p:cNvSpPr txBox="1"/>
            <p:nvPr/>
          </p:nvSpPr>
          <p:spPr>
            <a:xfrm>
              <a:off x="8707579" y="5033058"/>
              <a:ext cx="2409765" cy="600164"/>
            </a:xfrm>
            <a:prstGeom prst="rect">
              <a:avLst/>
            </a:prstGeom>
            <a:noFill/>
          </p:spPr>
          <p:txBody>
            <a:bodyPr wrap="square" rtlCol="0">
              <a:spAutoFit/>
            </a:bodyPr>
            <a:lstStyle/>
            <a:p>
              <a:pPr algn="ctr"/>
              <a:r>
                <a:rPr lang="es-ES" sz="1600" dirty="0" smtClean="0">
                  <a:solidFill>
                    <a:schemeClr val="bg1"/>
                  </a:solidFill>
                  <a:latin typeface="Lato" panose="020F0502020204030203" pitchFamily="34" charset="77"/>
                </a:rPr>
                <a:t>Coordinadora de Recursos</a:t>
              </a:r>
            </a:p>
            <a:p>
              <a:pPr algn="ctr"/>
              <a:r>
                <a:rPr lang="es-ES" sz="1700" dirty="0" smtClean="0">
                  <a:solidFill>
                    <a:schemeClr val="bg1"/>
                  </a:solidFill>
                  <a:latin typeface="Lato" panose="020F0502020204030203" pitchFamily="34" charset="77"/>
                </a:rPr>
                <a:t>Diseñadora Grafica</a:t>
              </a:r>
              <a:endParaRPr lang="es-AR" sz="1700" dirty="0">
                <a:solidFill>
                  <a:schemeClr val="bg1"/>
                </a:solidFill>
                <a:latin typeface="Lato" panose="020F0502020204030203" pitchFamily="34" charset="77"/>
              </a:endParaRPr>
            </a:p>
          </p:txBody>
        </p:sp>
        <p:sp>
          <p:nvSpPr>
            <p:cNvPr id="23" name="Rectángulo 22"/>
            <p:cNvSpPr/>
            <p:nvPr/>
          </p:nvSpPr>
          <p:spPr>
            <a:xfrm>
              <a:off x="8710959" y="4464760"/>
              <a:ext cx="2380814"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BELEN PADRON</a:t>
              </a:r>
            </a:p>
          </p:txBody>
        </p:sp>
      </p:grpSp>
      <p:grpSp>
        <p:nvGrpSpPr>
          <p:cNvPr id="12" name="Grupo 11"/>
          <p:cNvGrpSpPr/>
          <p:nvPr/>
        </p:nvGrpSpPr>
        <p:grpSpPr>
          <a:xfrm>
            <a:off x="3628066" y="1493965"/>
            <a:ext cx="2411573" cy="4278715"/>
            <a:chOff x="3628066" y="1529299"/>
            <a:chExt cx="2411573" cy="4278715"/>
          </a:xfrm>
        </p:grpSpPr>
        <p:pic>
          <p:nvPicPr>
            <p:cNvPr id="6" name="Imagen 5">
              <a:extLst>
                <a:ext uri="{FF2B5EF4-FFF2-40B4-BE49-F238E27FC236}">
                  <a16:creationId xmlns:a16="http://schemas.microsoft.com/office/drawing/2014/main" id="{4C0E7951-FC26-3CD9-7008-BFECFFEC22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66" y="1529299"/>
              <a:ext cx="2370913" cy="3357915"/>
            </a:xfrm>
            <a:prstGeom prst="rect">
              <a:avLst/>
            </a:prstGeom>
          </p:spPr>
        </p:pic>
        <p:sp>
          <p:nvSpPr>
            <p:cNvPr id="18" name="Rectángulo 17">
              <a:extLst>
                <a:ext uri="{FF2B5EF4-FFF2-40B4-BE49-F238E27FC236}">
                  <a16:creationId xmlns:a16="http://schemas.microsoft.com/office/drawing/2014/main" id="{6B459D4C-9645-9EE2-75A7-3564DA117F8F}"/>
                </a:ext>
              </a:extLst>
            </p:cNvPr>
            <p:cNvSpPr/>
            <p:nvPr/>
          </p:nvSpPr>
          <p:spPr>
            <a:xfrm>
              <a:off x="36338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CuadroTexto 18">
              <a:extLst>
                <a:ext uri="{FF2B5EF4-FFF2-40B4-BE49-F238E27FC236}">
                  <a16:creationId xmlns:a16="http://schemas.microsoft.com/office/drawing/2014/main" id="{837B426C-7A1E-72C3-0552-A7658B498FF4}"/>
                </a:ext>
              </a:extLst>
            </p:cNvPr>
            <p:cNvSpPr txBox="1"/>
            <p:nvPr/>
          </p:nvSpPr>
          <p:spPr>
            <a:xfrm>
              <a:off x="3633800" y="5019730"/>
              <a:ext cx="2405839" cy="569387"/>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Comunicadora </a:t>
              </a:r>
            </a:p>
            <a:p>
              <a:r>
                <a:rPr lang="es-ES" sz="1400" dirty="0" smtClean="0">
                  <a:solidFill>
                    <a:schemeClr val="bg1"/>
                  </a:solidFill>
                  <a:latin typeface="Lato" panose="020F0502020204030203" pitchFamily="34" charset="77"/>
                </a:rPr>
                <a:t>Diseñadora de Visualizaciones</a:t>
              </a:r>
              <a:endParaRPr lang="es-AR" sz="1400" dirty="0">
                <a:solidFill>
                  <a:schemeClr val="bg1"/>
                </a:solidFill>
                <a:latin typeface="Lato" panose="020F0502020204030203" pitchFamily="34" charset="77"/>
              </a:endParaRPr>
            </a:p>
          </p:txBody>
        </p:sp>
        <p:sp>
          <p:nvSpPr>
            <p:cNvPr id="24" name="Rectángulo 23"/>
            <p:cNvSpPr/>
            <p:nvPr/>
          </p:nvSpPr>
          <p:spPr>
            <a:xfrm>
              <a:off x="3635672" y="4459256"/>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BARBARA RIGONI</a:t>
              </a:r>
            </a:p>
          </p:txBody>
        </p:sp>
      </p:grpSp>
      <p:sp>
        <p:nvSpPr>
          <p:cNvPr id="25" name="Rectángulo 24"/>
          <p:cNvSpPr/>
          <p:nvPr/>
        </p:nvSpPr>
        <p:spPr>
          <a:xfrm>
            <a:off x="1092200" y="4464538"/>
            <a:ext cx="2387459"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rgbClr val="FF0000"/>
                </a:solidFill>
                <a:latin typeface="Lato" panose="020F0502020204030203" pitchFamily="34" charset="77"/>
              </a:rPr>
              <a:t>RAMIRO PINEDO </a:t>
            </a:r>
          </a:p>
        </p:txBody>
      </p:sp>
      <p:sp>
        <p:nvSpPr>
          <p:cNvPr id="27" name="CuadroTexto 2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29" name="Imagen 28"/>
          <p:cNvPicPr>
            <a:picLocks noChangeAspect="1"/>
          </p:cNvPicPr>
          <p:nvPr/>
        </p:nvPicPr>
        <p:blipFill rotWithShape="1">
          <a:blip r:embed="rId7"/>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365186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058620" y="1764455"/>
            <a:ext cx="3819480" cy="523220"/>
          </a:xfrm>
          <a:prstGeom prst="rect">
            <a:avLst/>
          </a:prstGeom>
          <a:noFill/>
        </p:spPr>
        <p:txBody>
          <a:bodyPr wrap="square" rtlCol="0">
            <a:spAutoFit/>
          </a:bodyPr>
          <a:lstStyle/>
          <a:p>
            <a:r>
              <a:rPr lang="es-AR" sz="2800" b="1" dirty="0" smtClean="0">
                <a:solidFill>
                  <a:srgbClr val="D70007"/>
                </a:solidFill>
                <a:latin typeface="Lato" panose="020F0502020204030203" pitchFamily="34" charset="77"/>
              </a:rPr>
              <a:t>02. Introducción</a:t>
            </a:r>
            <a:endParaRPr lang="es-AR" sz="2800" b="1" dirty="0">
              <a:solidFill>
                <a:srgbClr val="D70007"/>
              </a:solidFill>
              <a:latin typeface="Lato" panose="020F0502020204030203" pitchFamily="34" charset="77"/>
            </a:endParaRPr>
          </a:p>
        </p:txBody>
      </p:sp>
      <p:sp>
        <p:nvSpPr>
          <p:cNvPr id="3" name="CuadroTexto 2">
            <a:extLst>
              <a:ext uri="{FF2B5EF4-FFF2-40B4-BE49-F238E27FC236}">
                <a16:creationId xmlns:a16="http://schemas.microsoft.com/office/drawing/2014/main" id="{0F9D7329-1BEB-8EF4-AB91-310367D63F84}"/>
              </a:ext>
            </a:extLst>
          </p:cNvPr>
          <p:cNvSpPr txBox="1"/>
          <p:nvPr/>
        </p:nvSpPr>
        <p:spPr>
          <a:xfrm>
            <a:off x="1058619" y="2676075"/>
            <a:ext cx="9604691" cy="1815882"/>
          </a:xfrm>
          <a:prstGeom prst="rect">
            <a:avLst/>
          </a:prstGeom>
          <a:noFill/>
        </p:spPr>
        <p:txBody>
          <a:bodyPr wrap="square">
            <a:spAutoFit/>
          </a:bodyPr>
          <a:lstStyle/>
          <a:p>
            <a:pPr algn="just"/>
            <a:r>
              <a:rPr lang="es-ES" sz="2800" b="1" dirty="0" smtClean="0">
                <a:latin typeface="Lato Light" panose="020F0302020204030203" pitchFamily="34" charset="77"/>
              </a:rPr>
              <a:t>En </a:t>
            </a:r>
            <a:r>
              <a:rPr lang="es-ES" sz="2800" b="1" dirty="0">
                <a:latin typeface="Lato Light" panose="020F0302020204030203" pitchFamily="34" charset="77"/>
              </a:rPr>
              <a:t>este PPT estaremos plasmando el trabajo del equipo. Desde el inicio del proyecto, los </a:t>
            </a:r>
            <a:r>
              <a:rPr lang="es-ES" sz="2800" b="1" dirty="0" smtClean="0">
                <a:latin typeface="Lato Light" panose="020F0302020204030203" pitchFamily="34" charset="77"/>
              </a:rPr>
              <a:t>desafíos </a:t>
            </a:r>
            <a:r>
              <a:rPr lang="es-ES" sz="2800" b="1" dirty="0">
                <a:latin typeface="Lato Light" panose="020F0302020204030203" pitchFamily="34" charset="77"/>
              </a:rPr>
              <a:t>atravesados y las conclusiones arrojadas tras los análisis, transformaciones y visualizaciones de los datos </a:t>
            </a:r>
            <a:r>
              <a:rPr lang="es-ES" sz="2800" b="1" dirty="0" smtClean="0">
                <a:latin typeface="Lato Light" panose="020F0302020204030203" pitchFamily="34" charset="77"/>
              </a:rPr>
              <a:t>proporcionados en su origen </a:t>
            </a:r>
            <a:r>
              <a:rPr lang="es-ES" sz="2800" b="1" dirty="0">
                <a:latin typeface="Lato Light" panose="020F0302020204030203" pitchFamily="34" charset="77"/>
              </a:rPr>
              <a:t>por la empresa </a:t>
            </a:r>
            <a:r>
              <a:rPr lang="es-ES" sz="2800" b="1" dirty="0" smtClean="0">
                <a:latin typeface="Lato Light" panose="020F0302020204030203" pitchFamily="34" charset="77"/>
              </a:rPr>
              <a:t>NEWSAN.</a:t>
            </a:r>
            <a:endParaRPr lang="es-AR" sz="2800" b="1" dirty="0">
              <a:latin typeface="Lato Light" panose="020F0302020204030203" pitchFamily="34" charset="77"/>
            </a:endParaRPr>
          </a:p>
        </p:txBody>
      </p:sp>
      <p:pic>
        <p:nvPicPr>
          <p:cNvPr id="7" name="Imagen 6"/>
          <p:cNvPicPr>
            <a:picLocks noChangeAspect="1"/>
          </p:cNvPicPr>
          <p:nvPr/>
        </p:nvPicPr>
        <p:blipFill>
          <a:blip r:embed="rId2"/>
          <a:stretch>
            <a:fillRect/>
          </a:stretch>
        </p:blipFill>
        <p:spPr>
          <a:xfrm>
            <a:off x="10812540" y="70336"/>
            <a:ext cx="1004322" cy="4361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0" name="Marcador de número de diapositiva 1"/>
          <p:cNvSpPr txBox="1">
            <a:spLocks/>
          </p:cNvSpPr>
          <p:nvPr/>
        </p:nvSpPr>
        <p:spPr>
          <a:xfrm>
            <a:off x="9144001" y="6394399"/>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sz="1200" dirty="0">
                <a:latin typeface="Assistant Medium" pitchFamily="2" charset="-79"/>
                <a:cs typeface="Assistant Medium" pitchFamily="2" charset="-79"/>
              </a:rPr>
              <a:t>4</a:t>
            </a:r>
            <a:endParaRPr lang="es-AR" sz="1200" dirty="0">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3978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3"/>
          <a:srcRect l="-20729" b="-8726"/>
          <a:stretch/>
        </p:blipFill>
        <p:spPr>
          <a:xfrm>
            <a:off x="-885144" y="2363373"/>
            <a:ext cx="5111423" cy="4895556"/>
          </a:xfrm>
          <a:prstGeom prst="ellipse">
            <a:avLst/>
          </a:prstGeom>
          <a:ln w="63500" cap="rnd">
            <a:noFill/>
          </a:ln>
          <a:effectLst>
            <a:softEdge rad="0"/>
          </a:effectLst>
          <a:scene3d>
            <a:camera prst="orthographicFront"/>
            <a:lightRig rig="contrasting" dir="t">
              <a:rot lat="0" lon="0" rev="0"/>
            </a:lightRig>
          </a:scene3d>
          <a:sp3d>
            <a:bevelT w="0" h="0"/>
            <a:contourClr>
              <a:srgbClr val="333333"/>
            </a:contourClr>
          </a:sp3d>
        </p:spPr>
      </p:pic>
      <p:sp>
        <p:nvSpPr>
          <p:cNvPr id="2" name="Marcador de número de diapositiva 1"/>
          <p:cNvSpPr>
            <a:spLocks noGrp="1"/>
          </p:cNvSpPr>
          <p:nvPr>
            <p:ph type="sldNum" sz="quarter" idx="12"/>
          </p:nvPr>
        </p:nvSpPr>
        <p:spPr>
          <a:xfrm>
            <a:off x="9045526" y="6387757"/>
            <a:ext cx="2743200" cy="365125"/>
          </a:xfrm>
        </p:spPr>
        <p:txBody>
          <a:bodyPr vert="horz" lIns="121920" tIns="60960" rIns="121920" bIns="60960" rtlCol="0" anchor="ctr"/>
          <a:lstStyle/>
          <a:p>
            <a:fld id="{7AA705C7-EE80-430C-BD13-32B2D5EB40D3}" type="slidenum">
              <a:rPr lang="es-AR">
                <a:solidFill>
                  <a:srgbClr val="DB0007"/>
                </a:solidFill>
                <a:latin typeface="Assistant Medium" pitchFamily="2" charset="-79"/>
                <a:cs typeface="Assistant Medium" pitchFamily="2" charset="-79"/>
              </a:rPr>
              <a:pPr/>
              <a:t>6</a:t>
            </a:fld>
            <a:endParaRPr lang="es-AR" dirty="0">
              <a:solidFill>
                <a:srgbClr val="DB0007"/>
              </a:solidFill>
              <a:latin typeface="Assistant Medium" pitchFamily="2" charset="-79"/>
              <a:cs typeface="Assistant Medium" pitchFamily="2" charset="-79"/>
            </a:endParaRPr>
          </a:p>
        </p:txBody>
      </p:sp>
      <p:pic>
        <p:nvPicPr>
          <p:cNvPr id="11" name="Imagen 10"/>
          <p:cNvPicPr>
            <a:picLocks noChangeAspect="1"/>
          </p:cNvPicPr>
          <p:nvPr/>
        </p:nvPicPr>
        <p:blipFill>
          <a:blip r:embed="rId4"/>
          <a:stretch>
            <a:fillRect/>
          </a:stretch>
        </p:blipFill>
        <p:spPr>
          <a:xfrm>
            <a:off x="10846191" y="96254"/>
            <a:ext cx="942535" cy="438749"/>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7" name="CuadroTexto 6">
            <a:extLst>
              <a:ext uri="{FF2B5EF4-FFF2-40B4-BE49-F238E27FC236}">
                <a16:creationId xmlns:a16="http://schemas.microsoft.com/office/drawing/2014/main" id="{40E22E53-E3F7-1437-652D-586BDC99A7F8}"/>
              </a:ext>
            </a:extLst>
          </p:cNvPr>
          <p:cNvSpPr txBox="1"/>
          <p:nvPr/>
        </p:nvSpPr>
        <p:spPr>
          <a:xfrm>
            <a:off x="2909683" y="591360"/>
            <a:ext cx="6372634" cy="523220"/>
          </a:xfrm>
          <a:prstGeom prst="rect">
            <a:avLst/>
          </a:prstGeom>
          <a:noFill/>
        </p:spPr>
        <p:txBody>
          <a:bodyPr wrap="square" rtlCol="0">
            <a:spAutoFit/>
          </a:bodyPr>
          <a:lstStyle/>
          <a:p>
            <a:r>
              <a:rPr lang="es-AR" sz="2800" b="1" dirty="0" smtClean="0">
                <a:solidFill>
                  <a:srgbClr val="FF0000"/>
                </a:solidFill>
                <a:latin typeface="Lato" panose="020F0502020204030203" pitchFamily="34" charset="77"/>
              </a:rPr>
              <a:t>03. </a:t>
            </a:r>
            <a:r>
              <a:rPr lang="es-AR" sz="2800" b="1" dirty="0" smtClean="0">
                <a:solidFill>
                  <a:srgbClr val="FF0000"/>
                </a:solidFill>
                <a:latin typeface="Lato" panose="020F0502020204030203" pitchFamily="34" charset="77"/>
              </a:rPr>
              <a:t>Reseña Histórica de la Empresa </a:t>
            </a:r>
            <a:endParaRPr lang="es-AR" sz="2800" b="1" dirty="0">
              <a:solidFill>
                <a:srgbClr val="FF0000"/>
              </a:solidFill>
              <a:latin typeface="Lato" panose="020F0502020204030203" pitchFamily="34" charset="77"/>
            </a:endParaRPr>
          </a:p>
        </p:txBody>
      </p:sp>
      <p:pic>
        <p:nvPicPr>
          <p:cNvPr id="10" name="Imagen 9" descr="NewSan salio a desmetir el informe de Lanata | Cronicas Fueguina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1774" y="1563675"/>
            <a:ext cx="5850226" cy="4975615"/>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3" name="Rectángulo redondeado 12"/>
          <p:cNvSpPr/>
          <p:nvPr/>
        </p:nvSpPr>
        <p:spPr>
          <a:xfrm>
            <a:off x="0" y="6539601"/>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grpSp>
        <p:nvGrpSpPr>
          <p:cNvPr id="17" name="Grupo 16"/>
          <p:cNvGrpSpPr/>
          <p:nvPr/>
        </p:nvGrpSpPr>
        <p:grpSpPr>
          <a:xfrm>
            <a:off x="9493395" y="3632241"/>
            <a:ext cx="2295331" cy="1726843"/>
            <a:chOff x="3314362" y="1760090"/>
            <a:chExt cx="2295331" cy="1726843"/>
          </a:xfrm>
        </p:grpSpPr>
        <p:sp>
          <p:nvSpPr>
            <p:cNvPr id="18" name="CuadroTexto 17"/>
            <p:cNvSpPr txBox="1"/>
            <p:nvPr/>
          </p:nvSpPr>
          <p:spPr>
            <a:xfrm>
              <a:off x="3314362" y="2779047"/>
              <a:ext cx="2295331" cy="707886"/>
            </a:xfrm>
            <a:prstGeom prst="rect">
              <a:avLst/>
            </a:prstGeom>
            <a:noFill/>
          </p:spPr>
          <p:txBody>
            <a:bodyPr wrap="square" rtlCol="0">
              <a:spAutoFit/>
            </a:bodyPr>
            <a:lstStyle/>
            <a:p>
              <a:pPr algn="ctr"/>
              <a:r>
                <a:rPr lang="es-AR" sz="4000" b="1" dirty="0" smtClean="0">
                  <a:solidFill>
                    <a:schemeClr val="bg1"/>
                  </a:solidFill>
                  <a:latin typeface="+mj-lt"/>
                  <a:cs typeface="Assistant SemiBold" pitchFamily="2" charset="-79"/>
                </a:rPr>
                <a:t>2024</a:t>
              </a:r>
              <a:endParaRPr lang="es-AR" sz="1400" b="1" dirty="0">
                <a:solidFill>
                  <a:schemeClr val="bg1"/>
                </a:solidFill>
                <a:latin typeface="+mj-lt"/>
                <a:cs typeface="Assistant SemiBold" pitchFamily="2" charset="-79"/>
              </a:endParaRPr>
            </a:p>
          </p:txBody>
        </p:sp>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0470" y="1760090"/>
              <a:ext cx="2283115" cy="1044000"/>
            </a:xfrm>
            <a:prstGeom prst="rect">
              <a:avLst/>
            </a:prstGeom>
          </p:spPr>
        </p:pic>
      </p:grpSp>
      <p:pic>
        <p:nvPicPr>
          <p:cNvPr id="20" name="Imagen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748" y="1643538"/>
            <a:ext cx="2343639" cy="322257"/>
          </a:xfrm>
          <a:prstGeom prst="rect">
            <a:avLst/>
          </a:prstGeom>
        </p:spPr>
      </p:pic>
      <p:sp>
        <p:nvSpPr>
          <p:cNvPr id="3" name="Rectángulo 2"/>
          <p:cNvSpPr/>
          <p:nvPr/>
        </p:nvSpPr>
        <p:spPr>
          <a:xfrm>
            <a:off x="3038622" y="1608690"/>
            <a:ext cx="2982213" cy="923330"/>
          </a:xfrm>
          <a:prstGeom prst="rect">
            <a:avLst/>
          </a:prstGeom>
          <a:noFill/>
        </p:spPr>
        <p:txBody>
          <a:bodyPr wrap="square" lIns="91440" tIns="45720" rIns="91440" bIns="45720">
            <a:spAutoFit/>
          </a:bodyPr>
          <a:lstStyle/>
          <a:p>
            <a:pPr algn="ctr"/>
            <a:r>
              <a:rPr lang="es-E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NOBLEX</a:t>
            </a:r>
            <a:endParaRPr lang="es-E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 name="Rectángulo 4"/>
          <p:cNvSpPr/>
          <p:nvPr/>
        </p:nvSpPr>
        <p:spPr>
          <a:xfrm>
            <a:off x="4177506" y="2875374"/>
            <a:ext cx="1919501" cy="923330"/>
          </a:xfrm>
          <a:prstGeom prst="rect">
            <a:avLst/>
          </a:prstGeom>
          <a:noFill/>
        </p:spPr>
        <p:txBody>
          <a:bodyPr wrap="none" lIns="91440" tIns="45720" rIns="91440" bIns="45720">
            <a:spAutoFit/>
          </a:bodyPr>
          <a:lstStyle/>
          <a:p>
            <a:pPr algn="ctr"/>
            <a:r>
              <a:rPr lang="es-E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ATMA</a:t>
            </a:r>
            <a:endParaRPr lang="es-E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6" name="Rectángulo 5"/>
          <p:cNvSpPr/>
          <p:nvPr/>
        </p:nvSpPr>
        <p:spPr>
          <a:xfrm>
            <a:off x="4386749" y="4189533"/>
            <a:ext cx="172194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SIAM</a:t>
            </a:r>
            <a:endParaRPr lang="es-ES" sz="5400" b="1" cap="none" spc="0" dirty="0">
              <a:ln/>
              <a:solidFill>
                <a:schemeClr val="accent3"/>
              </a:solidFill>
              <a:effectLst/>
            </a:endParaRPr>
          </a:p>
        </p:txBody>
      </p:sp>
      <p:sp>
        <p:nvSpPr>
          <p:cNvPr id="8" name="Rectángulo 7"/>
          <p:cNvSpPr/>
          <p:nvPr/>
        </p:nvSpPr>
        <p:spPr>
          <a:xfrm>
            <a:off x="3992102" y="5552146"/>
            <a:ext cx="2290307" cy="923330"/>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PHILCO</a:t>
            </a: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15633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38449" y="1199165"/>
            <a:ext cx="4056759" cy="523220"/>
          </a:xfrm>
          <a:prstGeom prst="rect">
            <a:avLst/>
          </a:prstGeom>
        </p:spPr>
        <p:txBody>
          <a:bodyPr wrap="square">
            <a:spAutoFit/>
          </a:bodyPr>
          <a:lstStyle/>
          <a:p>
            <a:pPr lvl="0"/>
            <a:r>
              <a:rPr lang="es-AR" sz="2800" b="1" dirty="0" smtClean="0">
                <a:solidFill>
                  <a:srgbClr val="D70007"/>
                </a:solidFill>
                <a:latin typeface="Lato" panose="020F0502020204030203" pitchFamily="34" charset="77"/>
              </a:rPr>
              <a:t>04. Objetivos planteados </a:t>
            </a:r>
            <a:endParaRPr lang="es-AR" sz="2800" b="1" dirty="0">
              <a:solidFill>
                <a:srgbClr val="D70007"/>
              </a:solidFill>
              <a:latin typeface="Lato" panose="020F0502020204030203" pitchFamily="34" charset="77"/>
            </a:endParaRPr>
          </a:p>
        </p:txBody>
      </p:sp>
      <p:sp>
        <p:nvSpPr>
          <p:cNvPr id="6" name="Rectángulo 5"/>
          <p:cNvSpPr/>
          <p:nvPr/>
        </p:nvSpPr>
        <p:spPr>
          <a:xfrm>
            <a:off x="1354042" y="2174222"/>
            <a:ext cx="8816899" cy="3323987"/>
          </a:xfrm>
          <a:prstGeom prst="rect">
            <a:avLst/>
          </a:prstGeom>
        </p:spPr>
        <p:txBody>
          <a:bodyPr wrap="square">
            <a:spAutoFit/>
          </a:bodyPr>
          <a:lstStyle/>
          <a:p>
            <a:pPr algn="just"/>
            <a:r>
              <a:rPr lang="es-ES" sz="2400" b="1" u="sng" dirty="0" smtClean="0">
                <a:latin typeface="Lato Light" panose="020F0302020204030203" pitchFamily="34" charset="77"/>
              </a:rPr>
              <a:t>Estos son: </a:t>
            </a:r>
          </a:p>
          <a:p>
            <a:pPr algn="just"/>
            <a:r>
              <a:rPr lang="es-ES" sz="2400" dirty="0" smtClean="0">
                <a:solidFill>
                  <a:srgbClr val="D70007"/>
                </a:solidFill>
                <a:latin typeface="Lato Light" panose="020F0302020204030203" pitchFamily="34" charset="77"/>
              </a:rPr>
              <a:t> </a:t>
            </a:r>
            <a:r>
              <a:rPr lang="es-ES" sz="2800" b="1" dirty="0" smtClean="0">
                <a:solidFill>
                  <a:srgbClr val="D70007"/>
                </a:solidFill>
                <a:latin typeface="Lato Light" panose="020F0302020204030203" pitchFamily="34" charset="77"/>
              </a:rPr>
              <a:t>➔</a:t>
            </a:r>
            <a:r>
              <a:rPr lang="es-ES" sz="2800" b="1" dirty="0" smtClean="0">
                <a:latin typeface="Lato Light" panose="020F0302020204030203" pitchFamily="34" charset="77"/>
              </a:rPr>
              <a:t>	Procesar y analizar todos los datos disponibles para identificar indicadores clave relevantes en la planificación de la rotación del personal, basándonos en el análisis individual de cada puesto.</a:t>
            </a:r>
          </a:p>
          <a:p>
            <a:pPr algn="just"/>
            <a:r>
              <a:rPr lang="es-ES" sz="2800" b="1" dirty="0" smtClean="0">
                <a:solidFill>
                  <a:srgbClr val="D70007"/>
                </a:solidFill>
                <a:latin typeface="Lato Light" panose="020F0302020204030203" pitchFamily="34" charset="77"/>
              </a:rPr>
              <a:t>➔</a:t>
            </a:r>
            <a:r>
              <a:rPr lang="es-ES" sz="2800" b="1" dirty="0" smtClean="0">
                <a:latin typeface="Lato Light" panose="020F0302020204030203" pitchFamily="34" charset="77"/>
              </a:rPr>
              <a:t>	Identificar las posibles combinaciones de puestos de trabajo para minimizar el riesgo ergonómico.</a:t>
            </a:r>
          </a:p>
          <a:p>
            <a:endParaRPr lang="es-AR" dirty="0">
              <a:solidFill>
                <a:srgbClr val="D70007"/>
              </a:solidFill>
              <a:latin typeface="Lato Light" panose="020F0302020204030203" pitchFamily="34" charset="77"/>
            </a:endParaRPr>
          </a:p>
        </p:txBody>
      </p:sp>
      <p:pic>
        <p:nvPicPr>
          <p:cNvPr id="7" name="Imagen 6"/>
          <p:cNvPicPr>
            <a:picLocks noChangeAspect="1"/>
          </p:cNvPicPr>
          <p:nvPr/>
        </p:nvPicPr>
        <p:blipFill>
          <a:blip r:embed="rId2"/>
          <a:stretch>
            <a:fillRect/>
          </a:stretch>
        </p:blipFill>
        <p:spPr>
          <a:xfrm>
            <a:off x="10812540" y="70336"/>
            <a:ext cx="1004322" cy="4361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0" name="Marcador de número de diapositiva 1"/>
          <p:cNvSpPr txBox="1">
            <a:spLocks/>
          </p:cNvSpPr>
          <p:nvPr/>
        </p:nvSpPr>
        <p:spPr>
          <a:xfrm>
            <a:off x="9144001" y="6394399"/>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sz="1200" dirty="0">
                <a:latin typeface="Assistant Medium" pitchFamily="2" charset="-79"/>
                <a:cs typeface="Assistant Medium" pitchFamily="2" charset="-79"/>
              </a:rPr>
              <a:t>4</a:t>
            </a:r>
            <a:endParaRPr lang="es-AR" sz="1200" dirty="0">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217222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302" y="717452"/>
            <a:ext cx="5778848" cy="54582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CuadroTexto 1">
            <a:extLst>
              <a:ext uri="{FF2B5EF4-FFF2-40B4-BE49-F238E27FC236}">
                <a16:creationId xmlns:a16="http://schemas.microsoft.com/office/drawing/2014/main" id="{C1C2386B-26E1-D47A-9640-1D7309C2919D}"/>
              </a:ext>
            </a:extLst>
          </p:cNvPr>
          <p:cNvSpPr txBox="1"/>
          <p:nvPr/>
        </p:nvSpPr>
        <p:spPr>
          <a:xfrm>
            <a:off x="818241" y="1324317"/>
            <a:ext cx="2608580" cy="461665"/>
          </a:xfrm>
          <a:prstGeom prst="rect">
            <a:avLst/>
          </a:prstGeom>
          <a:noFill/>
        </p:spPr>
        <p:txBody>
          <a:bodyPr wrap="square" rtlCol="0">
            <a:spAutoFit/>
          </a:bodyPr>
          <a:lstStyle/>
          <a:p>
            <a:r>
              <a:rPr lang="es-AR" sz="2400" b="1" dirty="0" smtClean="0">
                <a:solidFill>
                  <a:schemeClr val="bg1"/>
                </a:solidFill>
                <a:latin typeface="Lato" panose="020F0502020204030203" pitchFamily="34" charset="77"/>
              </a:rPr>
              <a:t>05. SPRINT 1</a:t>
            </a:r>
            <a:endParaRPr lang="es-AR" sz="2400" b="1" dirty="0">
              <a:solidFill>
                <a:schemeClr val="bg1"/>
              </a:solidFill>
              <a:latin typeface="Lato" panose="020F0502020204030203" pitchFamily="34" charset="77"/>
            </a:endParaRPr>
          </a:p>
        </p:txBody>
      </p:sp>
      <p:sp>
        <p:nvSpPr>
          <p:cNvPr id="5" name="Rectángulo 4"/>
          <p:cNvSpPr/>
          <p:nvPr/>
        </p:nvSpPr>
        <p:spPr>
          <a:xfrm>
            <a:off x="464234" y="1676693"/>
            <a:ext cx="5589563" cy="3662541"/>
          </a:xfrm>
          <a:prstGeom prst="rect">
            <a:avLst/>
          </a:prstGeom>
        </p:spPr>
        <p:txBody>
          <a:bodyPr wrap="square">
            <a:spAutoFit/>
          </a:bodyPr>
          <a:lstStyle/>
          <a:p>
            <a:endParaRPr lang="es-AR" dirty="0">
              <a:solidFill>
                <a:schemeClr val="bg1"/>
              </a:solidFill>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Conformación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equipos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grupos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WhatsApp.</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espacios en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Drive.</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Reuniones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por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Meet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Gestión de Herramientas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a utilizar</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repositorios en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GitHub</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Armado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del diagrama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Gantt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Diccionario de datos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endPar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Documentación de presentación</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Análisis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exploratorio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datos</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effectLst/>
              <a:latin typeface="Lato" panose="020F0502020204030203"/>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14" name="CuadroTexto 13">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386925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24" name="CuadroTexto 23">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22" name="Google Shape;276;p9"/>
          <p:cNvPicPr preferRelativeResize="0"/>
          <p:nvPr/>
        </p:nvPicPr>
        <p:blipFill rotWithShape="1">
          <a:blip r:embed="rId3">
            <a:alphaModFix/>
          </a:blip>
          <a:srcRect/>
          <a:stretch/>
        </p:blipFill>
        <p:spPr>
          <a:xfrm>
            <a:off x="1827876" y="1534334"/>
            <a:ext cx="1597513" cy="1583702"/>
          </a:xfrm>
          <a:prstGeom prst="rect">
            <a:avLst/>
          </a:prstGeom>
          <a:solidFill>
            <a:schemeClr val="bg1"/>
          </a:solidFill>
          <a:ln>
            <a:noFill/>
          </a:ln>
        </p:spPr>
      </p:pic>
      <p:pic>
        <p:nvPicPr>
          <p:cNvPr id="25" name="Google Shape;275;p9"/>
          <p:cNvPicPr preferRelativeResize="0"/>
          <p:nvPr/>
        </p:nvPicPr>
        <p:blipFill rotWithShape="1">
          <a:blip r:embed="rId4">
            <a:alphaModFix/>
          </a:blip>
          <a:srcRect/>
          <a:stretch/>
        </p:blipFill>
        <p:spPr>
          <a:xfrm>
            <a:off x="6003686" y="1795190"/>
            <a:ext cx="1050388" cy="947527"/>
          </a:xfrm>
          <a:prstGeom prst="rect">
            <a:avLst/>
          </a:prstGeom>
          <a:solidFill>
            <a:schemeClr val="bg2">
              <a:lumMod val="25000"/>
            </a:schemeClr>
          </a:solidFill>
          <a:ln>
            <a:noFill/>
          </a:ln>
        </p:spPr>
      </p:pic>
      <p:pic>
        <p:nvPicPr>
          <p:cNvPr id="26" name="Imagen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2017" y="1464475"/>
            <a:ext cx="1534894" cy="1581369"/>
          </a:xfrm>
          <a:prstGeom prst="rect">
            <a:avLst/>
          </a:prstGeom>
          <a:solidFill>
            <a:schemeClr val="bg1"/>
          </a:solidFill>
        </p:spPr>
      </p:pic>
      <p:pic>
        <p:nvPicPr>
          <p:cNvPr id="30" name="Imagen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222" y="3372159"/>
            <a:ext cx="1479812" cy="1001903"/>
          </a:xfrm>
          <a:prstGeom prst="rect">
            <a:avLst/>
          </a:prstGeom>
        </p:spPr>
      </p:pic>
      <p:grpSp>
        <p:nvGrpSpPr>
          <p:cNvPr id="31" name="Grupo 30"/>
          <p:cNvGrpSpPr/>
          <p:nvPr/>
        </p:nvGrpSpPr>
        <p:grpSpPr>
          <a:xfrm>
            <a:off x="8147015" y="1747321"/>
            <a:ext cx="898527" cy="945534"/>
            <a:chOff x="7362723" y="3418092"/>
            <a:chExt cx="898527" cy="945534"/>
          </a:xfrm>
        </p:grpSpPr>
        <p:sp>
          <p:nvSpPr>
            <p:cNvPr id="32" name="Rectángulo 31"/>
            <p:cNvSpPr/>
            <p:nvPr/>
          </p:nvSpPr>
          <p:spPr>
            <a:xfrm>
              <a:off x="7362723" y="4164035"/>
              <a:ext cx="898527" cy="199591"/>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33" name="Imagen 32"/>
            <p:cNvPicPr>
              <a:picLocks noChangeAspect="1"/>
            </p:cNvPicPr>
            <p:nvPr/>
          </p:nvPicPr>
          <p:blipFill>
            <a:blip r:embed="rId7"/>
            <a:stretch>
              <a:fillRect/>
            </a:stretch>
          </p:blipFill>
          <p:spPr>
            <a:xfrm>
              <a:off x="7447132" y="3418092"/>
              <a:ext cx="747254" cy="922374"/>
            </a:xfrm>
            <a:prstGeom prst="rect">
              <a:avLst/>
            </a:prstGeom>
            <a:noFill/>
          </p:spPr>
        </p:pic>
      </p:grpSp>
      <p:pic>
        <p:nvPicPr>
          <p:cNvPr id="34" name="Imagen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5445" y="3270098"/>
            <a:ext cx="1365606" cy="1035083"/>
          </a:xfrm>
          <a:prstGeom prst="rect">
            <a:avLst/>
          </a:prstGeom>
          <a:noFill/>
        </p:spPr>
      </p:pic>
      <p:pic>
        <p:nvPicPr>
          <p:cNvPr id="35" name="Imagen 34"/>
          <p:cNvPicPr>
            <a:picLocks noChangeAspect="1"/>
          </p:cNvPicPr>
          <p:nvPr/>
        </p:nvPicPr>
        <p:blipFill>
          <a:blip r:embed="rId9"/>
          <a:stretch>
            <a:fillRect/>
          </a:stretch>
        </p:blipFill>
        <p:spPr>
          <a:xfrm>
            <a:off x="3693269" y="4990136"/>
            <a:ext cx="1952390" cy="1084661"/>
          </a:xfrm>
          <a:prstGeom prst="rect">
            <a:avLst/>
          </a:prstGeom>
        </p:spPr>
      </p:pic>
      <p:pic>
        <p:nvPicPr>
          <p:cNvPr id="36" name="Picture 6" descr="Microsoft Copilot for Microsoft 365 | IOTAP Online In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7354" y="4820350"/>
            <a:ext cx="1254446" cy="125444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p:cNvGrpSpPr/>
          <p:nvPr/>
        </p:nvGrpSpPr>
        <p:grpSpPr>
          <a:xfrm>
            <a:off x="9912864" y="1685800"/>
            <a:ext cx="876907" cy="1045415"/>
            <a:chOff x="9975848" y="2072930"/>
            <a:chExt cx="876907" cy="1045415"/>
          </a:xfrm>
        </p:grpSpPr>
        <p:pic>
          <p:nvPicPr>
            <p:cNvPr id="38" name="Imagen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75848" y="2072930"/>
              <a:ext cx="870343" cy="881532"/>
            </a:xfrm>
            <a:prstGeom prst="rect">
              <a:avLst/>
            </a:prstGeom>
          </p:spPr>
        </p:pic>
        <p:sp>
          <p:nvSpPr>
            <p:cNvPr id="39" name="CuadroTexto 38"/>
            <p:cNvSpPr txBox="1"/>
            <p:nvPr/>
          </p:nvSpPr>
          <p:spPr>
            <a:xfrm>
              <a:off x="9975848" y="2749013"/>
              <a:ext cx="876907" cy="369332"/>
            </a:xfrm>
            <a:prstGeom prst="rect">
              <a:avLst/>
            </a:prstGeom>
            <a:noFill/>
          </p:spPr>
          <p:txBody>
            <a:bodyPr wrap="none" rtlCol="0">
              <a:spAutoFit/>
            </a:bodyPr>
            <a:lstStyle/>
            <a:p>
              <a:r>
                <a:rPr lang="es-ES" dirty="0" smtClean="0">
                  <a:solidFill>
                    <a:schemeClr val="accent1">
                      <a:lumMod val="75000"/>
                    </a:schemeClr>
                  </a:solidFill>
                </a:rPr>
                <a:t>TRELLO</a:t>
              </a:r>
              <a:endParaRPr lang="es-AR" dirty="0">
                <a:solidFill>
                  <a:schemeClr val="accent1">
                    <a:lumMod val="75000"/>
                  </a:schemeClr>
                </a:solidFill>
              </a:endParaRPr>
            </a:p>
          </p:txBody>
        </p:sp>
      </p:grpSp>
      <p:grpSp>
        <p:nvGrpSpPr>
          <p:cNvPr id="40" name="Grupo 39"/>
          <p:cNvGrpSpPr/>
          <p:nvPr/>
        </p:nvGrpSpPr>
        <p:grpSpPr>
          <a:xfrm>
            <a:off x="4512286" y="3350148"/>
            <a:ext cx="1583714" cy="1100274"/>
            <a:chOff x="9487560" y="3938974"/>
            <a:chExt cx="1583714" cy="1100274"/>
          </a:xfrm>
        </p:grpSpPr>
        <p:pic>
          <p:nvPicPr>
            <p:cNvPr id="41" name="Imagen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0310" y="3938974"/>
              <a:ext cx="817748" cy="817748"/>
            </a:xfrm>
            <a:prstGeom prst="rect">
              <a:avLst/>
            </a:prstGeom>
          </p:spPr>
        </p:pic>
        <p:sp>
          <p:nvSpPr>
            <p:cNvPr id="42" name="CuadroTexto 41"/>
            <p:cNvSpPr txBox="1"/>
            <p:nvPr/>
          </p:nvSpPr>
          <p:spPr>
            <a:xfrm>
              <a:off x="9487560" y="4669916"/>
              <a:ext cx="1583714" cy="369332"/>
            </a:xfrm>
            <a:prstGeom prst="rect">
              <a:avLst/>
            </a:prstGeom>
            <a:noFill/>
          </p:spPr>
          <p:txBody>
            <a:bodyPr wrap="square" rtlCol="0">
              <a:spAutoFit/>
            </a:bodyPr>
            <a:lstStyle/>
            <a:p>
              <a:r>
                <a:rPr lang="es-ES" dirty="0" smtClean="0">
                  <a:solidFill>
                    <a:schemeClr val="accent2">
                      <a:lumMod val="75000"/>
                    </a:schemeClr>
                  </a:solidFill>
                </a:rPr>
                <a:t>POWERPOINT</a:t>
              </a:r>
              <a:endParaRPr lang="es-AR" dirty="0">
                <a:solidFill>
                  <a:schemeClr val="accent2">
                    <a:lumMod val="75000"/>
                  </a:schemeClr>
                </a:solidFill>
              </a:endParaRPr>
            </a:p>
          </p:txBody>
        </p:sp>
      </p:grpSp>
      <p:pic>
        <p:nvPicPr>
          <p:cNvPr id="43" name="Imagen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5542" y="4760383"/>
            <a:ext cx="1074193" cy="1074193"/>
          </a:xfrm>
          <a:prstGeom prst="rect">
            <a:avLst/>
          </a:prstGeom>
        </p:spPr>
      </p:pic>
      <p:sp>
        <p:nvSpPr>
          <p:cNvPr id="44" name="CuadroTexto 43"/>
          <p:cNvSpPr txBox="1"/>
          <p:nvPr/>
        </p:nvSpPr>
        <p:spPr>
          <a:xfrm>
            <a:off x="2498978" y="459893"/>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Herramientas utilizadas</a:t>
            </a:r>
            <a:endParaRPr lang="es-AR" sz="3600" b="1" u="sng" dirty="0">
              <a:solidFill>
                <a:srgbClr val="FF0000"/>
              </a:solidFill>
              <a:latin typeface="Lato Light" panose="020F0302020204030203"/>
            </a:endParaRPr>
          </a:p>
        </p:txBody>
      </p:sp>
      <p:pic>
        <p:nvPicPr>
          <p:cNvPr id="45" name="Imagen 44"/>
          <p:cNvPicPr>
            <a:picLocks noChangeAspect="1"/>
          </p:cNvPicPr>
          <p:nvPr/>
        </p:nvPicPr>
        <p:blipFill>
          <a:blip r:embed="rId14"/>
          <a:stretch>
            <a:fillRect/>
          </a:stretch>
        </p:blipFill>
        <p:spPr>
          <a:xfrm>
            <a:off x="0" y="5346834"/>
            <a:ext cx="1051802" cy="1054264"/>
          </a:xfrm>
          <a:prstGeom prst="rect">
            <a:avLst/>
          </a:prstGeom>
        </p:spPr>
      </p:pic>
      <p:sp>
        <p:nvSpPr>
          <p:cNvPr id="23" name="Rectángulo redondeado 22"/>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30" name="Picture 6" descr="cookiecutter Alternatives - Python Productivity Tools | LibHun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25252" y="3211085"/>
            <a:ext cx="1050388" cy="105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06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a0aeee1-ee6e-4139-8f55-368d129b7296" xsi:nil="true"/>
    <lcf76f155ced4ddcb4097134ff3c332f xmlns="e9d03810-18dc-4ea7-a0b3-a8b591699bf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23374C34AD660F42BD0F1F69922C3930" ma:contentTypeVersion="12" ma:contentTypeDescription="Crear nuevo documento." ma:contentTypeScope="" ma:versionID="7d16ac40a8f1aa2d63a1f489215eebb5">
  <xsd:schema xmlns:xsd="http://www.w3.org/2001/XMLSchema" xmlns:xs="http://www.w3.org/2001/XMLSchema" xmlns:p="http://schemas.microsoft.com/office/2006/metadata/properties" xmlns:ns2="e9d03810-18dc-4ea7-a0b3-a8b591699bfd" xmlns:ns3="9a0aeee1-ee6e-4139-8f55-368d129b7296" targetNamespace="http://schemas.microsoft.com/office/2006/metadata/properties" ma:root="true" ma:fieldsID="f0a1e32da2d3551440c970e4cc8cb4a2" ns2:_="" ns3:_="">
    <xsd:import namespace="e9d03810-18dc-4ea7-a0b3-a8b591699bfd"/>
    <xsd:import namespace="9a0aeee1-ee6e-4139-8f55-368d129b72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03810-18dc-4ea7-a0b3-a8b591699b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0aeee1-ee6e-4139-8f55-368d129b729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56f5a4d-e3da-42fb-8ea1-85d79f0350eb}" ma:internalName="TaxCatchAll" ma:showField="CatchAllData" ma:web="9a0aeee1-ee6e-4139-8f55-368d129b72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0C9928-94CA-4208-A35E-D67712DBCE86}">
  <ds:schemaRefs>
    <ds:schemaRef ds:uri="http://schemas.microsoft.com/sharepoint/v3/contenttype/forms"/>
  </ds:schemaRefs>
</ds:datastoreItem>
</file>

<file path=customXml/itemProps2.xml><?xml version="1.0" encoding="utf-8"?>
<ds:datastoreItem xmlns:ds="http://schemas.openxmlformats.org/officeDocument/2006/customXml" ds:itemID="{14DF3C09-D142-4CA7-A895-5053D4953CAC}">
  <ds:schemaRefs>
    <ds:schemaRef ds:uri="9a0aeee1-ee6e-4139-8f55-368d129b7296"/>
    <ds:schemaRef ds:uri="http://purl.org/dc/dcmitype/"/>
    <ds:schemaRef ds:uri="http://schemas.microsoft.com/office/2006/documentManagement/types"/>
    <ds:schemaRef ds:uri="http://purl.org/dc/elements/1.1/"/>
    <ds:schemaRef ds:uri="http://purl.org/dc/terms/"/>
    <ds:schemaRef ds:uri="http://www.w3.org/XML/1998/namespace"/>
    <ds:schemaRef ds:uri="e9d03810-18dc-4ea7-a0b3-a8b591699bfd"/>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FA56367-5D1B-4D05-B16E-73F4749B1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03810-18dc-4ea7-a0b3-a8b591699bfd"/>
    <ds:schemaRef ds:uri="9a0aeee1-ee6e-4139-8f55-368d129b72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2949</TotalTime>
  <Words>1097</Words>
  <Application>Microsoft Office PowerPoint</Application>
  <PresentationFormat>Panorámica</PresentationFormat>
  <Paragraphs>201</Paragraphs>
  <Slides>34</Slides>
  <Notes>2</Notes>
  <HiddenSlides>12</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Assistant Medium</vt:lpstr>
      <vt:lpstr>Assistant SemiBold</vt:lpstr>
      <vt:lpstr>Calibri</vt:lpstr>
      <vt:lpstr>Calibri Light</vt:lpstr>
      <vt:lpstr>Lato</vt:lpstr>
      <vt:lpstr>Lato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Rotman, Julieta  (BUE-FUB)</dc:creator>
  <cp:lastModifiedBy>Bel</cp:lastModifiedBy>
  <cp:revision>196</cp:revision>
  <dcterms:created xsi:type="dcterms:W3CDTF">2024-07-30T13:30:57Z</dcterms:created>
  <dcterms:modified xsi:type="dcterms:W3CDTF">2024-12-04T17:57:48Z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0x01010023374C34AD660F42BD0F1F69922C3930</vt:lpwstr>
  </property>
</Properties>
</file>